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Figtree"/>
      <p:regular r:id="rId17"/>
      <p:bold r:id="rId18"/>
      <p:italic r:id="rId19"/>
      <p:boldItalic r:id="rId20"/>
    </p:embeddedFont>
    <p:embeddedFont>
      <p:font typeface="Roboto"/>
      <p:regular r:id="rId21"/>
      <p:bold r:id="rId22"/>
      <p:italic r:id="rId23"/>
      <p:boldItalic r:id="rId24"/>
    </p:embeddedFont>
    <p:embeddedFont>
      <p:font typeface="Figtree SemiBold"/>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Figtree-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FigtreeSemiBold-bold.fntdata"/><Relationship Id="rId25" Type="http://schemas.openxmlformats.org/officeDocument/2006/relationships/font" Target="fonts/FigtreeSemiBold-regular.fntdata"/><Relationship Id="rId28" Type="http://schemas.openxmlformats.org/officeDocument/2006/relationships/font" Target="fonts/FigtreeSemiBold-boldItalic.fntdata"/><Relationship Id="rId27" Type="http://schemas.openxmlformats.org/officeDocument/2006/relationships/font" Target="fonts/FigtreeSemi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Figtree-regular.fntdata"/><Relationship Id="rId16" Type="http://schemas.openxmlformats.org/officeDocument/2006/relationships/slide" Target="slides/slide10.xml"/><Relationship Id="rId19" Type="http://schemas.openxmlformats.org/officeDocument/2006/relationships/font" Target="fonts/Figtree-italic.fntdata"/><Relationship Id="rId18" Type="http://schemas.openxmlformats.org/officeDocument/2006/relationships/font" Target="fonts/Figtree-bold.fntdata"/></Relationships>
</file>

<file path=ppt/media/image1.png>
</file>

<file path=ppt/media/image10.png>
</file>

<file path=ppt/media/image11.png>
</file>

<file path=ppt/media/image12.png>
</file>

<file path=ppt/media/image2.jp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b4ab8ae9d7_2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2" name="Google Shape;112;g1b4ab8ae9d7_2_6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g1b4ab8ae9d7_2_6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8bc312c29d_1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 for your time. Feel free to ask any questions you may have.</a:t>
            </a:r>
            <a:endParaRPr/>
          </a:p>
        </p:txBody>
      </p:sp>
      <p:sp>
        <p:nvSpPr>
          <p:cNvPr id="353" name="Google Shape;353;g28bc312c29d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b4ab8ae9d7_2_103: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g1b4ab8ae9d7_2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b4ab8ae9d7_2_134: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g1b4ab8ae9d7_2_1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8a344e6506_0_11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g28a344e6506_0_1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8a344e6506_0_1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a:t>Bubble plot: how many hit songs each artist has;Bigger the bubble the more hit songs own by this artist; Darker the shade the higher the average popularity</a:t>
            </a:r>
            <a:endParaRPr/>
          </a:p>
        </p:txBody>
      </p:sp>
      <p:sp>
        <p:nvSpPr>
          <p:cNvPr id="230" name="Google Shape;230;g28a344e6506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8a344e6506_0_15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g28a344e6506_0_1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8a344e6506_0_34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calculated lift scores and did sentiment analysis for the top 5 words in each of the 5 topics identified in the previous step. For lift, we set the popularity threshold at 82 (the median value), essentially comparing how the presence of one of the words affects a song’s likelihood to be in the top 50% of these songs (which is already a subset of the top songs). As expected, the majority of words had a neutral sentiment, leaving only two words with both a lift &gt;1 and sentiment not equal to 0….’love’ and another word that we will not include to keep language clean but has a negative sentiment.</a:t>
            </a:r>
            <a:endParaRPr/>
          </a:p>
        </p:txBody>
      </p:sp>
      <p:sp>
        <p:nvSpPr>
          <p:cNvPr id="278" name="Google Shape;278;g28a344e6506_0_3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8a344e6506_0_17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Using both the lift scores from sentiment analysis and the numerical song attributes scrapped through the API, we were able to build a Recommendation System that provided songs that are most similar to what is popular on TikTok currently. Training our model on TikTok trends from 2022 and 2023, we applied our model to our test set of new songs in 2023. Our model checked if a song’s lyric appeared in our list of significant lift words as well as comparing the song attributes to find new songs that we argue will be popular songs to record TikToks to.</a:t>
            </a:r>
            <a:endParaRPr>
              <a:solidFill>
                <a:schemeClr val="dk1"/>
              </a:solidFill>
            </a:endParaRPr>
          </a:p>
          <a:p>
            <a:pPr indent="0" lvl="0" marL="0" rtl="0" algn="l">
              <a:spcBef>
                <a:spcPts val="0"/>
              </a:spcBef>
              <a:spcAft>
                <a:spcPts val="0"/>
              </a:spcAft>
              <a:buNone/>
            </a:pPr>
            <a:r>
              <a:t/>
            </a:r>
            <a:endParaRPr/>
          </a:p>
        </p:txBody>
      </p:sp>
      <p:sp>
        <p:nvSpPr>
          <p:cNvPr id="303" name="Google Shape;303;g28a344e6506_0_1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8a344e6506_0_19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our top song recommendations, we notice a pronounced trend towards high danceability and energy levels, indicating a preference for catchy, upbeat songs. While the tempo varies, a positive valence is common, showcasing an inclination towards tracks that convey a positive, energetic vibe. These attributes, coupled with the existing popularity scores, suggest key areas of focus for identifying potential hit songs.</a:t>
            </a:r>
            <a:endParaRPr/>
          </a:p>
        </p:txBody>
      </p:sp>
      <p:sp>
        <p:nvSpPr>
          <p:cNvPr id="326" name="Google Shape;326;g28a344e6506_0_1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56" name="Shape 56"/>
        <p:cNvGrpSpPr/>
        <p:nvPr/>
      </p:nvGrpSpPr>
      <p:grpSpPr>
        <a:xfrm>
          <a:off x="0" y="0"/>
          <a:ext cx="0" cy="0"/>
          <a:chOff x="0" y="0"/>
          <a:chExt cx="0" cy="0"/>
        </a:xfrm>
      </p:grpSpPr>
      <p:sp>
        <p:nvSpPr>
          <p:cNvPr id="57" name="Google Shape;57;p14"/>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9" name="Google Shape;59;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62" name="Shape 62"/>
        <p:cNvGrpSpPr/>
        <p:nvPr/>
      </p:nvGrpSpPr>
      <p:grpSpPr>
        <a:xfrm>
          <a:off x="0" y="0"/>
          <a:ext cx="0" cy="0"/>
          <a:chOff x="0" y="0"/>
          <a:chExt cx="0" cy="0"/>
        </a:xfrm>
      </p:grpSpPr>
      <p:sp>
        <p:nvSpPr>
          <p:cNvPr id="63" name="Google Shape;63;p15"/>
          <p:cNvSpPr/>
          <p:nvPr>
            <p:ph idx="2" type="pic"/>
          </p:nvPr>
        </p:nvSpPr>
        <p:spPr>
          <a:xfrm>
            <a:off x="1396882" y="344181"/>
            <a:ext cx="2062305" cy="4457319"/>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4" name="Shape 64"/>
        <p:cNvGrpSpPr/>
        <p:nvPr/>
      </p:nvGrpSpPr>
      <p:grpSpPr>
        <a:xfrm>
          <a:off x="0" y="0"/>
          <a:ext cx="0" cy="0"/>
          <a:chOff x="0" y="0"/>
          <a:chExt cx="0" cy="0"/>
        </a:xfrm>
      </p:grpSpPr>
      <p:sp>
        <p:nvSpPr>
          <p:cNvPr id="65" name="Google Shape;65;p16"/>
          <p:cNvSpPr/>
          <p:nvPr>
            <p:ph idx="2" type="pic"/>
          </p:nvPr>
        </p:nvSpPr>
        <p:spPr>
          <a:xfrm>
            <a:off x="3777343" y="561619"/>
            <a:ext cx="1589315" cy="1589315"/>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66" name="Shape 66"/>
        <p:cNvGrpSpPr/>
        <p:nvPr/>
      </p:nvGrpSpPr>
      <p:grpSpPr>
        <a:xfrm>
          <a:off x="0" y="0"/>
          <a:ext cx="0" cy="0"/>
          <a:chOff x="0" y="0"/>
          <a:chExt cx="0" cy="0"/>
        </a:xfrm>
      </p:grpSpPr>
      <p:sp>
        <p:nvSpPr>
          <p:cNvPr id="67" name="Google Shape;67;p17"/>
          <p:cNvSpPr/>
          <p:nvPr>
            <p:ph idx="2" type="pic"/>
          </p:nvPr>
        </p:nvSpPr>
        <p:spPr>
          <a:xfrm>
            <a:off x="647134" y="1298958"/>
            <a:ext cx="1666653" cy="1628533"/>
          </a:xfrm>
          <a:prstGeom prst="rect">
            <a:avLst/>
          </a:prstGeom>
          <a:noFill/>
          <a:ln>
            <a:noFill/>
          </a:ln>
        </p:spPr>
      </p:sp>
      <p:sp>
        <p:nvSpPr>
          <p:cNvPr id="68" name="Google Shape;68;p17"/>
          <p:cNvSpPr/>
          <p:nvPr>
            <p:ph idx="3" type="pic"/>
          </p:nvPr>
        </p:nvSpPr>
        <p:spPr>
          <a:xfrm>
            <a:off x="647134" y="3094660"/>
            <a:ext cx="1666653" cy="1628533"/>
          </a:xfrm>
          <a:prstGeom prst="rect">
            <a:avLst/>
          </a:prstGeom>
          <a:noFill/>
          <a:ln>
            <a:noFill/>
          </a:ln>
        </p:spPr>
      </p:sp>
      <p:sp>
        <p:nvSpPr>
          <p:cNvPr id="69" name="Google Shape;69;p17"/>
          <p:cNvSpPr/>
          <p:nvPr>
            <p:ph idx="4" type="pic"/>
          </p:nvPr>
        </p:nvSpPr>
        <p:spPr>
          <a:xfrm>
            <a:off x="4707902" y="1252686"/>
            <a:ext cx="1666653" cy="1628533"/>
          </a:xfrm>
          <a:prstGeom prst="rect">
            <a:avLst/>
          </a:prstGeom>
          <a:noFill/>
          <a:ln>
            <a:noFill/>
          </a:ln>
        </p:spPr>
      </p:sp>
      <p:sp>
        <p:nvSpPr>
          <p:cNvPr id="70" name="Google Shape;70;p17"/>
          <p:cNvSpPr/>
          <p:nvPr>
            <p:ph idx="5" type="pic"/>
          </p:nvPr>
        </p:nvSpPr>
        <p:spPr>
          <a:xfrm>
            <a:off x="4707902" y="3094660"/>
            <a:ext cx="1666653" cy="1628533"/>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1" name="Shape 71"/>
        <p:cNvGrpSpPr/>
        <p:nvPr/>
      </p:nvGrpSpPr>
      <p:grpSpPr>
        <a:xfrm>
          <a:off x="0" y="0"/>
          <a:ext cx="0" cy="0"/>
          <a:chOff x="0" y="0"/>
          <a:chExt cx="0" cy="0"/>
        </a:xfrm>
      </p:grpSpPr>
      <p:sp>
        <p:nvSpPr>
          <p:cNvPr id="72" name="Google Shape;72;p18"/>
          <p:cNvSpPr/>
          <p:nvPr>
            <p:ph idx="2" type="pic"/>
          </p:nvPr>
        </p:nvSpPr>
        <p:spPr>
          <a:xfrm>
            <a:off x="502868" y="1232090"/>
            <a:ext cx="1715267" cy="2343506"/>
          </a:xfrm>
          <a:prstGeom prst="rect">
            <a:avLst/>
          </a:prstGeom>
          <a:noFill/>
          <a:ln>
            <a:noFill/>
          </a:ln>
        </p:spPr>
      </p:sp>
      <p:sp>
        <p:nvSpPr>
          <p:cNvPr id="73" name="Google Shape;73;p18"/>
          <p:cNvSpPr/>
          <p:nvPr>
            <p:ph idx="3" type="pic"/>
          </p:nvPr>
        </p:nvSpPr>
        <p:spPr>
          <a:xfrm>
            <a:off x="6958610" y="2402215"/>
            <a:ext cx="1642513" cy="2343506"/>
          </a:xfrm>
          <a:prstGeom prst="rect">
            <a:avLst/>
          </a:prstGeom>
          <a:noFill/>
          <a:ln>
            <a:noFill/>
          </a:ln>
        </p:spPr>
      </p:sp>
      <p:sp>
        <p:nvSpPr>
          <p:cNvPr id="74" name="Google Shape;74;p18"/>
          <p:cNvSpPr/>
          <p:nvPr>
            <p:ph idx="4" type="pic"/>
          </p:nvPr>
        </p:nvSpPr>
        <p:spPr>
          <a:xfrm>
            <a:off x="2397425" y="1232091"/>
            <a:ext cx="2087480" cy="1589315"/>
          </a:xfrm>
          <a:prstGeom prst="rect">
            <a:avLst/>
          </a:prstGeom>
          <a:noFill/>
          <a:ln>
            <a:noFill/>
          </a:ln>
        </p:spPr>
      </p:sp>
      <p:sp>
        <p:nvSpPr>
          <p:cNvPr id="75" name="Google Shape;75;p18"/>
          <p:cNvSpPr/>
          <p:nvPr>
            <p:ph idx="5" type="pic"/>
          </p:nvPr>
        </p:nvSpPr>
        <p:spPr>
          <a:xfrm>
            <a:off x="4663457" y="1232091"/>
            <a:ext cx="2087480" cy="1589315"/>
          </a:xfrm>
          <a:prstGeom prst="rect">
            <a:avLst/>
          </a:prstGeom>
          <a:noFill/>
          <a:ln>
            <a:noFill/>
          </a:ln>
        </p:spPr>
      </p:sp>
      <p:sp>
        <p:nvSpPr>
          <p:cNvPr id="76" name="Google Shape;76;p18"/>
          <p:cNvSpPr/>
          <p:nvPr>
            <p:ph idx="6" type="pic"/>
          </p:nvPr>
        </p:nvSpPr>
        <p:spPr>
          <a:xfrm>
            <a:off x="2396690" y="3034481"/>
            <a:ext cx="3289283" cy="1716005"/>
          </a:xfrm>
          <a:prstGeom prst="rect">
            <a:avLst/>
          </a:prstGeom>
          <a:noFill/>
          <a:ln>
            <a:noFill/>
          </a:ln>
        </p:spPr>
      </p:sp>
      <p:sp>
        <p:nvSpPr>
          <p:cNvPr id="77" name="Google Shape;77;p18"/>
          <p:cNvSpPr/>
          <p:nvPr>
            <p:ph idx="7" type="pic"/>
          </p:nvPr>
        </p:nvSpPr>
        <p:spPr>
          <a:xfrm>
            <a:off x="5879221" y="3074134"/>
            <a:ext cx="886646" cy="1671588"/>
          </a:xfrm>
          <a:prstGeom prst="rect">
            <a:avLst/>
          </a:prstGeom>
          <a:noFill/>
          <a:ln>
            <a:noFill/>
          </a:ln>
        </p:spPr>
      </p:sp>
      <p:sp>
        <p:nvSpPr>
          <p:cNvPr id="78" name="Google Shape;78;p18"/>
          <p:cNvSpPr/>
          <p:nvPr>
            <p:ph idx="8" type="pic"/>
          </p:nvPr>
        </p:nvSpPr>
        <p:spPr>
          <a:xfrm>
            <a:off x="494110" y="3760544"/>
            <a:ext cx="1716005" cy="963995"/>
          </a:xfrm>
          <a:prstGeom prst="rect">
            <a:avLst/>
          </a:prstGeom>
          <a:noFill/>
          <a:ln>
            <a:noFill/>
          </a:ln>
        </p:spPr>
      </p:sp>
      <p:sp>
        <p:nvSpPr>
          <p:cNvPr id="79" name="Google Shape;79;p18"/>
          <p:cNvSpPr/>
          <p:nvPr>
            <p:ph idx="9" type="pic"/>
          </p:nvPr>
        </p:nvSpPr>
        <p:spPr>
          <a:xfrm>
            <a:off x="6929488" y="1232091"/>
            <a:ext cx="1671588" cy="987372"/>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4" name="Shape 84"/>
        <p:cNvGrpSpPr/>
        <p:nvPr/>
      </p:nvGrpSpPr>
      <p:grpSpPr>
        <a:xfrm>
          <a:off x="0" y="0"/>
          <a:ext cx="0" cy="0"/>
          <a:chOff x="0" y="0"/>
          <a:chExt cx="0" cy="0"/>
        </a:xfrm>
      </p:grpSpPr>
      <p:sp>
        <p:nvSpPr>
          <p:cNvPr id="85" name="Google Shape;85;p20"/>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6" name="Google Shape;86;p20"/>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87" name="Google Shape;87;p20"/>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88" name="Google Shape;88;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 name="Google Shape;90;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1" name="Shape 91"/>
        <p:cNvGrpSpPr/>
        <p:nvPr/>
      </p:nvGrpSpPr>
      <p:grpSpPr>
        <a:xfrm>
          <a:off x="0" y="0"/>
          <a:ext cx="0" cy="0"/>
          <a:chOff x="0" y="0"/>
          <a:chExt cx="0" cy="0"/>
        </a:xfrm>
      </p:grpSpPr>
      <p:sp>
        <p:nvSpPr>
          <p:cNvPr id="92" name="Google Shape;92;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3" name="Google Shape;93;p21"/>
          <p:cNvSpPr/>
          <p:nvPr>
            <p:ph idx="2" type="pic"/>
          </p:nvPr>
        </p:nvSpPr>
        <p:spPr>
          <a:xfrm>
            <a:off x="3887391" y="740569"/>
            <a:ext cx="4629150" cy="3655219"/>
          </a:xfrm>
          <a:prstGeom prst="rect">
            <a:avLst/>
          </a:prstGeom>
          <a:noFill/>
          <a:ln>
            <a:noFill/>
          </a:ln>
        </p:spPr>
      </p:sp>
      <p:sp>
        <p:nvSpPr>
          <p:cNvPr id="94" name="Google Shape;94;p21"/>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5" name="Google Shape;95;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8" name="Shape 98"/>
        <p:cNvGrpSpPr/>
        <p:nvPr/>
      </p:nvGrpSpPr>
      <p:grpSpPr>
        <a:xfrm>
          <a:off x="0" y="0"/>
          <a:ext cx="0" cy="0"/>
          <a:chOff x="0" y="0"/>
          <a:chExt cx="0" cy="0"/>
        </a:xfrm>
      </p:grpSpPr>
      <p:sp>
        <p:nvSpPr>
          <p:cNvPr id="99" name="Google Shape;99;p22"/>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0" name="Google Shape;100;p22"/>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2" name="Google Shape;102;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3" name="Google Shape;103;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4" name="Shape 104"/>
        <p:cNvGrpSpPr/>
        <p:nvPr/>
      </p:nvGrpSpPr>
      <p:grpSpPr>
        <a:xfrm>
          <a:off x="0" y="0"/>
          <a:ext cx="0" cy="0"/>
          <a:chOff x="0" y="0"/>
          <a:chExt cx="0" cy="0"/>
        </a:xfrm>
      </p:grpSpPr>
      <p:sp>
        <p:nvSpPr>
          <p:cNvPr id="105" name="Google Shape;105;p23"/>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6" name="Google Shape;106;p23"/>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7" name="Google Shape;107;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8" name="Google Shape;108;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9" name="Google Shape;109;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1.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4.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1"/>
        </a:solidFill>
      </p:bgPr>
    </p:bg>
    <p:spTree>
      <p:nvGrpSpPr>
        <p:cNvPr id="114" name="Shape 114"/>
        <p:cNvGrpSpPr/>
        <p:nvPr/>
      </p:nvGrpSpPr>
      <p:grpSpPr>
        <a:xfrm>
          <a:off x="0" y="0"/>
          <a:ext cx="0" cy="0"/>
          <a:chOff x="0" y="0"/>
          <a:chExt cx="0" cy="0"/>
        </a:xfrm>
      </p:grpSpPr>
      <p:sp>
        <p:nvSpPr>
          <p:cNvPr id="115" name="Google Shape;115;p24"/>
          <p:cNvSpPr/>
          <p:nvPr/>
        </p:nvSpPr>
        <p:spPr>
          <a:xfrm>
            <a:off x="1121569" y="424777"/>
            <a:ext cx="2636044" cy="7675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6" name="Google Shape;116;p24"/>
          <p:cNvSpPr/>
          <p:nvPr/>
        </p:nvSpPr>
        <p:spPr>
          <a:xfrm>
            <a:off x="4206544" y="793132"/>
            <a:ext cx="2636044" cy="7675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7" name="Google Shape;117;p24"/>
          <p:cNvSpPr/>
          <p:nvPr/>
        </p:nvSpPr>
        <p:spPr>
          <a:xfrm>
            <a:off x="334632" y="3769694"/>
            <a:ext cx="2636044" cy="7675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8" name="Google Shape;118;p24"/>
          <p:cNvSpPr/>
          <p:nvPr/>
        </p:nvSpPr>
        <p:spPr>
          <a:xfrm>
            <a:off x="3147937" y="4727036"/>
            <a:ext cx="2636044" cy="7675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9" name="Google Shape;119;p24"/>
          <p:cNvSpPr/>
          <p:nvPr/>
        </p:nvSpPr>
        <p:spPr>
          <a:xfrm>
            <a:off x="5112599" y="3907664"/>
            <a:ext cx="2636044" cy="7675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0" name="Google Shape;120;p24"/>
          <p:cNvSpPr/>
          <p:nvPr/>
        </p:nvSpPr>
        <p:spPr>
          <a:xfrm>
            <a:off x="7241428" y="4878025"/>
            <a:ext cx="1902600" cy="768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1" name="Google Shape;121;p24"/>
          <p:cNvSpPr/>
          <p:nvPr/>
        </p:nvSpPr>
        <p:spPr>
          <a:xfrm>
            <a:off x="7158121" y="4188926"/>
            <a:ext cx="1181044" cy="34289"/>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2" name="Google Shape;122;p24"/>
          <p:cNvSpPr/>
          <p:nvPr/>
        </p:nvSpPr>
        <p:spPr>
          <a:xfrm>
            <a:off x="1661193" y="4428433"/>
            <a:ext cx="1181045" cy="34289"/>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3" name="Google Shape;123;p24"/>
          <p:cNvSpPr/>
          <p:nvPr/>
        </p:nvSpPr>
        <p:spPr>
          <a:xfrm>
            <a:off x="3580633" y="279125"/>
            <a:ext cx="1181045" cy="34289"/>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4" name="Google Shape;124;p24"/>
          <p:cNvSpPr/>
          <p:nvPr/>
        </p:nvSpPr>
        <p:spPr>
          <a:xfrm>
            <a:off x="7378414" y="1129232"/>
            <a:ext cx="1181045" cy="34289"/>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5" name="Google Shape;125;p24"/>
          <p:cNvSpPr/>
          <p:nvPr/>
        </p:nvSpPr>
        <p:spPr>
          <a:xfrm>
            <a:off x="7835614" y="924095"/>
            <a:ext cx="1181045" cy="34289"/>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6" name="Google Shape;126;p24"/>
          <p:cNvSpPr/>
          <p:nvPr/>
        </p:nvSpPr>
        <p:spPr>
          <a:xfrm>
            <a:off x="-4" y="958375"/>
            <a:ext cx="717900" cy="34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7" name="Google Shape;127;p24"/>
          <p:cNvSpPr/>
          <p:nvPr/>
        </p:nvSpPr>
        <p:spPr>
          <a:xfrm>
            <a:off x="-1" y="4928629"/>
            <a:ext cx="590400" cy="34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8" name="Google Shape;128;p24"/>
          <p:cNvSpPr/>
          <p:nvPr/>
        </p:nvSpPr>
        <p:spPr>
          <a:xfrm>
            <a:off x="271446" y="119748"/>
            <a:ext cx="233663" cy="45639"/>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9" name="Google Shape;129;p24"/>
          <p:cNvSpPr/>
          <p:nvPr/>
        </p:nvSpPr>
        <p:spPr>
          <a:xfrm>
            <a:off x="3972881" y="4211512"/>
            <a:ext cx="233663" cy="45639"/>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0" name="Google Shape;130;p24"/>
          <p:cNvSpPr/>
          <p:nvPr/>
        </p:nvSpPr>
        <p:spPr>
          <a:xfrm>
            <a:off x="8794667" y="3686231"/>
            <a:ext cx="233663" cy="45639"/>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1" name="Google Shape;131;p24"/>
          <p:cNvSpPr/>
          <p:nvPr/>
        </p:nvSpPr>
        <p:spPr>
          <a:xfrm>
            <a:off x="601032" y="4598328"/>
            <a:ext cx="233663" cy="45639"/>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2" name="Google Shape;132;p24"/>
          <p:cNvSpPr/>
          <p:nvPr/>
        </p:nvSpPr>
        <p:spPr>
          <a:xfrm>
            <a:off x="6725756" y="509360"/>
            <a:ext cx="233663" cy="45639"/>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3" name="Google Shape;133;p24"/>
          <p:cNvSpPr/>
          <p:nvPr/>
        </p:nvSpPr>
        <p:spPr>
          <a:xfrm>
            <a:off x="8442626" y="328589"/>
            <a:ext cx="233663" cy="45639"/>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4" name="Google Shape;134;p24"/>
          <p:cNvSpPr/>
          <p:nvPr/>
        </p:nvSpPr>
        <p:spPr>
          <a:xfrm>
            <a:off x="1946576" y="1180172"/>
            <a:ext cx="233663" cy="45639"/>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5" name="Google Shape;135;p24"/>
          <p:cNvSpPr/>
          <p:nvPr/>
        </p:nvSpPr>
        <p:spPr>
          <a:xfrm>
            <a:off x="6313789" y="4617472"/>
            <a:ext cx="233663" cy="45639"/>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6" name="Google Shape;136;p24"/>
          <p:cNvSpPr/>
          <p:nvPr/>
        </p:nvSpPr>
        <p:spPr>
          <a:xfrm>
            <a:off x="8284662" y="4462722"/>
            <a:ext cx="109006" cy="60746"/>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7" name="Google Shape;137;p24"/>
          <p:cNvSpPr/>
          <p:nvPr/>
        </p:nvSpPr>
        <p:spPr>
          <a:xfrm>
            <a:off x="5470063" y="4207965"/>
            <a:ext cx="109006" cy="60746"/>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8" name="Google Shape;138;p24"/>
          <p:cNvSpPr/>
          <p:nvPr/>
        </p:nvSpPr>
        <p:spPr>
          <a:xfrm>
            <a:off x="1524663" y="839891"/>
            <a:ext cx="109006" cy="60745"/>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9" name="Google Shape;139;p24"/>
          <p:cNvSpPr/>
          <p:nvPr/>
        </p:nvSpPr>
        <p:spPr>
          <a:xfrm>
            <a:off x="6313789" y="1180172"/>
            <a:ext cx="109006" cy="60745"/>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grpSp>
        <p:nvGrpSpPr>
          <p:cNvPr id="140" name="Google Shape;140;p24"/>
          <p:cNvGrpSpPr/>
          <p:nvPr/>
        </p:nvGrpSpPr>
        <p:grpSpPr>
          <a:xfrm>
            <a:off x="3147926" y="1928751"/>
            <a:ext cx="795028" cy="918057"/>
            <a:chOff x="4114714" y="1142874"/>
            <a:chExt cx="3963252" cy="4567448"/>
          </a:xfrm>
        </p:grpSpPr>
        <p:sp>
          <p:nvSpPr>
            <p:cNvPr id="141" name="Google Shape;141;p24"/>
            <p:cNvSpPr/>
            <p:nvPr/>
          </p:nvSpPr>
          <p:spPr>
            <a:xfrm>
              <a:off x="4330660" y="1435703"/>
              <a:ext cx="3527209" cy="4009297"/>
            </a:xfrm>
            <a:custGeom>
              <a:rect b="b" l="l" r="r" t="t"/>
              <a:pathLst>
                <a:path extrusionOk="0" h="4009297" w="3527209">
                  <a:moveTo>
                    <a:pt x="213717" y="3646551"/>
                  </a:moveTo>
                  <a:cubicBezTo>
                    <a:pt x="204097" y="3635407"/>
                    <a:pt x="194381" y="3624167"/>
                    <a:pt x="184761" y="3613023"/>
                  </a:cubicBezTo>
                  <a:cubicBezTo>
                    <a:pt x="190000" y="3591687"/>
                    <a:pt x="182856" y="3573304"/>
                    <a:pt x="172760" y="3554730"/>
                  </a:cubicBezTo>
                  <a:cubicBezTo>
                    <a:pt x="13502" y="3261551"/>
                    <a:pt x="-42791" y="2951702"/>
                    <a:pt x="33980" y="2624519"/>
                  </a:cubicBezTo>
                  <a:cubicBezTo>
                    <a:pt x="150281" y="2128457"/>
                    <a:pt x="452414" y="1795367"/>
                    <a:pt x="930759" y="1621917"/>
                  </a:cubicBezTo>
                  <a:cubicBezTo>
                    <a:pt x="1054870" y="1576864"/>
                    <a:pt x="1184601" y="1560290"/>
                    <a:pt x="1315379" y="1550194"/>
                  </a:cubicBezTo>
                  <a:cubicBezTo>
                    <a:pt x="1316046" y="1552670"/>
                    <a:pt x="1317188" y="1554956"/>
                    <a:pt x="1318903" y="1556957"/>
                  </a:cubicBezTo>
                  <a:cubicBezTo>
                    <a:pt x="1318236" y="1704308"/>
                    <a:pt x="1316236" y="1851755"/>
                    <a:pt x="1317760" y="1999107"/>
                  </a:cubicBezTo>
                  <a:cubicBezTo>
                    <a:pt x="1318236" y="2039684"/>
                    <a:pt x="1306330" y="2045684"/>
                    <a:pt x="1268801" y="2038445"/>
                  </a:cubicBezTo>
                  <a:cubicBezTo>
                    <a:pt x="1070872" y="2000250"/>
                    <a:pt x="894564" y="2048161"/>
                    <a:pt x="745403" y="2183606"/>
                  </a:cubicBezTo>
                  <a:cubicBezTo>
                    <a:pt x="544902" y="2365629"/>
                    <a:pt x="481560" y="2654618"/>
                    <a:pt x="589669" y="2904839"/>
                  </a:cubicBezTo>
                  <a:cubicBezTo>
                    <a:pt x="632150" y="3003233"/>
                    <a:pt x="692253" y="3092387"/>
                    <a:pt x="791123" y="3146393"/>
                  </a:cubicBezTo>
                  <a:cubicBezTo>
                    <a:pt x="795885" y="3153061"/>
                    <a:pt x="800648" y="3159728"/>
                    <a:pt x="805410" y="3166396"/>
                  </a:cubicBezTo>
                  <a:cubicBezTo>
                    <a:pt x="806363" y="3174111"/>
                    <a:pt x="805696" y="3182398"/>
                    <a:pt x="808458" y="3189351"/>
                  </a:cubicBezTo>
                  <a:cubicBezTo>
                    <a:pt x="924758" y="3486722"/>
                    <a:pt x="1258896" y="3641122"/>
                    <a:pt x="1561029" y="3538538"/>
                  </a:cubicBezTo>
                  <a:cubicBezTo>
                    <a:pt x="1788581" y="3461290"/>
                    <a:pt x="1982700" y="3238500"/>
                    <a:pt x="1982700" y="2926175"/>
                  </a:cubicBezTo>
                  <a:cubicBezTo>
                    <a:pt x="1982510" y="1974533"/>
                    <a:pt x="1982700" y="1022890"/>
                    <a:pt x="1982700" y="71342"/>
                  </a:cubicBezTo>
                  <a:cubicBezTo>
                    <a:pt x="1982700" y="60198"/>
                    <a:pt x="1983843" y="48958"/>
                    <a:pt x="1982510" y="38100"/>
                  </a:cubicBezTo>
                  <a:cubicBezTo>
                    <a:pt x="1978890" y="9906"/>
                    <a:pt x="1992130" y="3810"/>
                    <a:pt x="2018038" y="4191"/>
                  </a:cubicBezTo>
                  <a:cubicBezTo>
                    <a:pt x="2111574" y="5524"/>
                    <a:pt x="2205204" y="5810"/>
                    <a:pt x="2298740" y="4382"/>
                  </a:cubicBezTo>
                  <a:cubicBezTo>
                    <a:pt x="2377797" y="3143"/>
                    <a:pt x="2457045" y="10573"/>
                    <a:pt x="2535912" y="0"/>
                  </a:cubicBezTo>
                  <a:cubicBezTo>
                    <a:pt x="2536769" y="2000"/>
                    <a:pt x="2537912" y="3905"/>
                    <a:pt x="2539341" y="5715"/>
                  </a:cubicBezTo>
                  <a:cubicBezTo>
                    <a:pt x="2572774" y="129921"/>
                    <a:pt x="2631258" y="241745"/>
                    <a:pt x="2710125" y="342710"/>
                  </a:cubicBezTo>
                  <a:cubicBezTo>
                    <a:pt x="2738128" y="378524"/>
                    <a:pt x="2761464" y="420243"/>
                    <a:pt x="2807375" y="438245"/>
                  </a:cubicBezTo>
                  <a:cubicBezTo>
                    <a:pt x="2807375" y="438245"/>
                    <a:pt x="2808137" y="438245"/>
                    <a:pt x="2808137" y="438245"/>
                  </a:cubicBezTo>
                  <a:cubicBezTo>
                    <a:pt x="2808042" y="441865"/>
                    <a:pt x="2807946" y="445580"/>
                    <a:pt x="2807946" y="449199"/>
                  </a:cubicBezTo>
                  <a:cubicBezTo>
                    <a:pt x="2811090" y="446818"/>
                    <a:pt x="2814328" y="444532"/>
                    <a:pt x="2817471" y="442151"/>
                  </a:cubicBezTo>
                  <a:cubicBezTo>
                    <a:pt x="2822139" y="456343"/>
                    <a:pt x="2826806" y="470630"/>
                    <a:pt x="2831473" y="484822"/>
                  </a:cubicBezTo>
                  <a:cubicBezTo>
                    <a:pt x="2831854" y="491871"/>
                    <a:pt x="2831187" y="499682"/>
                    <a:pt x="2841665" y="499872"/>
                  </a:cubicBezTo>
                  <a:lnTo>
                    <a:pt x="2841189" y="499491"/>
                  </a:lnTo>
                  <a:cubicBezTo>
                    <a:pt x="2837188" y="517589"/>
                    <a:pt x="2851190" y="528257"/>
                    <a:pt x="2859286" y="540925"/>
                  </a:cubicBezTo>
                  <a:cubicBezTo>
                    <a:pt x="3017782" y="787241"/>
                    <a:pt x="3236667" y="948214"/>
                    <a:pt x="3524893" y="1010698"/>
                  </a:cubicBezTo>
                  <a:cubicBezTo>
                    <a:pt x="3525369" y="1145477"/>
                    <a:pt x="3524702" y="1280351"/>
                    <a:pt x="3527179" y="1415129"/>
                  </a:cubicBezTo>
                  <a:cubicBezTo>
                    <a:pt x="3527846" y="1450277"/>
                    <a:pt x="3517559" y="1460849"/>
                    <a:pt x="3482411" y="1462564"/>
                  </a:cubicBezTo>
                  <a:cubicBezTo>
                    <a:pt x="3207806" y="1475994"/>
                    <a:pt x="2950917" y="1416749"/>
                    <a:pt x="2710886" y="1282446"/>
                  </a:cubicBezTo>
                  <a:cubicBezTo>
                    <a:pt x="2635258" y="1240155"/>
                    <a:pt x="2565726" y="1188911"/>
                    <a:pt x="2489716" y="1132237"/>
                  </a:cubicBezTo>
                  <a:lnTo>
                    <a:pt x="2489716" y="1190911"/>
                  </a:lnTo>
                  <a:cubicBezTo>
                    <a:pt x="2489716" y="1666875"/>
                    <a:pt x="2489526" y="2142744"/>
                    <a:pt x="2489907" y="2618708"/>
                  </a:cubicBezTo>
                  <a:cubicBezTo>
                    <a:pt x="2489907" y="2715768"/>
                    <a:pt x="2481906" y="2811780"/>
                    <a:pt x="2462665" y="2906935"/>
                  </a:cubicBezTo>
                  <a:cubicBezTo>
                    <a:pt x="2263974" y="3888772"/>
                    <a:pt x="1098209" y="4376261"/>
                    <a:pt x="261628" y="3686080"/>
                  </a:cubicBezTo>
                  <a:cubicBezTo>
                    <a:pt x="249912" y="3676460"/>
                    <a:pt x="242006" y="3660362"/>
                    <a:pt x="223718" y="3660172"/>
                  </a:cubicBezTo>
                  <a:cubicBezTo>
                    <a:pt x="223718" y="3660172"/>
                    <a:pt x="224195" y="3660743"/>
                    <a:pt x="224195" y="3660743"/>
                  </a:cubicBezTo>
                  <a:cubicBezTo>
                    <a:pt x="225338" y="3652647"/>
                    <a:pt x="219718" y="3649694"/>
                    <a:pt x="213717" y="3647027"/>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2" name="Google Shape;142;p24"/>
            <p:cNvSpPr/>
            <p:nvPr/>
          </p:nvSpPr>
          <p:spPr>
            <a:xfrm>
              <a:off x="4553230" y="2429922"/>
              <a:ext cx="3524736" cy="3280400"/>
            </a:xfrm>
            <a:custGeom>
              <a:rect b="b" l="l" r="r" t="t"/>
              <a:pathLst>
                <a:path extrusionOk="0" h="3280400" w="3524736">
                  <a:moveTo>
                    <a:pt x="1149" y="2665476"/>
                  </a:moveTo>
                  <a:cubicBezTo>
                    <a:pt x="19437" y="2665762"/>
                    <a:pt x="27342" y="2681764"/>
                    <a:pt x="39058" y="2691384"/>
                  </a:cubicBezTo>
                  <a:cubicBezTo>
                    <a:pt x="875639" y="3381566"/>
                    <a:pt x="2041404" y="2894076"/>
                    <a:pt x="2240095" y="1912239"/>
                  </a:cubicBezTo>
                  <a:cubicBezTo>
                    <a:pt x="2259336" y="1817084"/>
                    <a:pt x="2267432" y="1721072"/>
                    <a:pt x="2267337" y="1624012"/>
                  </a:cubicBezTo>
                  <a:cubicBezTo>
                    <a:pt x="2266956" y="1148048"/>
                    <a:pt x="2267146" y="672179"/>
                    <a:pt x="2267146" y="196215"/>
                  </a:cubicBezTo>
                  <a:lnTo>
                    <a:pt x="2267146" y="137541"/>
                  </a:lnTo>
                  <a:cubicBezTo>
                    <a:pt x="2343156" y="194215"/>
                    <a:pt x="2412688" y="245364"/>
                    <a:pt x="2488317" y="287750"/>
                  </a:cubicBezTo>
                  <a:cubicBezTo>
                    <a:pt x="2728347" y="422053"/>
                    <a:pt x="2985236" y="481393"/>
                    <a:pt x="3259842" y="467868"/>
                  </a:cubicBezTo>
                  <a:cubicBezTo>
                    <a:pt x="3294989" y="466154"/>
                    <a:pt x="3305276" y="455581"/>
                    <a:pt x="3304609" y="420434"/>
                  </a:cubicBezTo>
                  <a:cubicBezTo>
                    <a:pt x="3302133" y="285655"/>
                    <a:pt x="3302800" y="150781"/>
                    <a:pt x="3302323" y="16002"/>
                  </a:cubicBezTo>
                  <a:cubicBezTo>
                    <a:pt x="3303561" y="10668"/>
                    <a:pt x="3304705" y="5334"/>
                    <a:pt x="3305943" y="0"/>
                  </a:cubicBezTo>
                  <a:cubicBezTo>
                    <a:pt x="3366712" y="12192"/>
                    <a:pt x="3427767" y="22288"/>
                    <a:pt x="3489871" y="19336"/>
                  </a:cubicBezTo>
                  <a:cubicBezTo>
                    <a:pt x="3517207" y="18002"/>
                    <a:pt x="3524542" y="27337"/>
                    <a:pt x="3524446" y="54197"/>
                  </a:cubicBezTo>
                  <a:cubicBezTo>
                    <a:pt x="3523399" y="266795"/>
                    <a:pt x="3523113" y="479488"/>
                    <a:pt x="3524732" y="692087"/>
                  </a:cubicBezTo>
                  <a:cubicBezTo>
                    <a:pt x="3525018" y="724757"/>
                    <a:pt x="3513207" y="730663"/>
                    <a:pt x="3484156" y="732472"/>
                  </a:cubicBezTo>
                  <a:cubicBezTo>
                    <a:pt x="3126397" y="754761"/>
                    <a:pt x="2809214" y="648748"/>
                    <a:pt x="2526322" y="432625"/>
                  </a:cubicBezTo>
                  <a:cubicBezTo>
                    <a:pt x="2517559" y="425958"/>
                    <a:pt x="2508796" y="419195"/>
                    <a:pt x="2499937" y="412623"/>
                  </a:cubicBezTo>
                  <a:cubicBezTo>
                    <a:pt x="2498699" y="411766"/>
                    <a:pt x="2496984" y="411575"/>
                    <a:pt x="2493175" y="410432"/>
                  </a:cubicBezTo>
                  <a:cubicBezTo>
                    <a:pt x="2481459" y="425196"/>
                    <a:pt x="2487650" y="443008"/>
                    <a:pt x="2487650" y="459010"/>
                  </a:cubicBezTo>
                  <a:cubicBezTo>
                    <a:pt x="2487079" y="950881"/>
                    <a:pt x="2489936" y="1442847"/>
                    <a:pt x="2486126" y="1934718"/>
                  </a:cubicBezTo>
                  <a:cubicBezTo>
                    <a:pt x="2481744" y="2502408"/>
                    <a:pt x="2113984" y="3011900"/>
                    <a:pt x="1578489" y="3201924"/>
                  </a:cubicBezTo>
                  <a:cubicBezTo>
                    <a:pt x="1008132" y="3404330"/>
                    <a:pt x="375481" y="3205925"/>
                    <a:pt x="23628" y="2713768"/>
                  </a:cubicBezTo>
                  <a:cubicBezTo>
                    <a:pt x="13531" y="2699671"/>
                    <a:pt x="-4757" y="2687765"/>
                    <a:pt x="1149" y="2665571"/>
                  </a:cubicBezTo>
                  <a:close/>
                </a:path>
              </a:pathLst>
            </a:custGeom>
            <a:solidFill>
              <a:srgbClr val="FD014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3" name="Google Shape;143;p24"/>
            <p:cNvSpPr/>
            <p:nvPr/>
          </p:nvSpPr>
          <p:spPr>
            <a:xfrm>
              <a:off x="5136070" y="1142874"/>
              <a:ext cx="1730501" cy="3862765"/>
            </a:xfrm>
            <a:custGeom>
              <a:rect b="b" l="l" r="r" t="t"/>
              <a:pathLst>
                <a:path extrusionOk="0" h="3862765" w="1730501">
                  <a:moveTo>
                    <a:pt x="1730502" y="292543"/>
                  </a:moveTo>
                  <a:cubicBezTo>
                    <a:pt x="1651635" y="303115"/>
                    <a:pt x="1572387" y="295781"/>
                    <a:pt x="1493330" y="296924"/>
                  </a:cubicBezTo>
                  <a:cubicBezTo>
                    <a:pt x="1399794" y="298353"/>
                    <a:pt x="1306163" y="298067"/>
                    <a:pt x="1212628" y="296734"/>
                  </a:cubicBezTo>
                  <a:cubicBezTo>
                    <a:pt x="1186720" y="296353"/>
                    <a:pt x="1173480" y="302449"/>
                    <a:pt x="1177100" y="330643"/>
                  </a:cubicBezTo>
                  <a:cubicBezTo>
                    <a:pt x="1178528" y="341596"/>
                    <a:pt x="1177290" y="352836"/>
                    <a:pt x="1177290" y="363885"/>
                  </a:cubicBezTo>
                  <a:cubicBezTo>
                    <a:pt x="1177290" y="1315528"/>
                    <a:pt x="1177195" y="2267171"/>
                    <a:pt x="1177290" y="3218718"/>
                  </a:cubicBezTo>
                  <a:cubicBezTo>
                    <a:pt x="1177290" y="3531043"/>
                    <a:pt x="983171" y="3753833"/>
                    <a:pt x="755618" y="3831080"/>
                  </a:cubicBezTo>
                  <a:cubicBezTo>
                    <a:pt x="453485" y="3933665"/>
                    <a:pt x="119253" y="3779264"/>
                    <a:pt x="3048" y="3481894"/>
                  </a:cubicBezTo>
                  <a:cubicBezTo>
                    <a:pt x="286" y="3474941"/>
                    <a:pt x="952" y="3466654"/>
                    <a:pt x="0" y="3458939"/>
                  </a:cubicBezTo>
                  <a:cubicBezTo>
                    <a:pt x="113157" y="3527614"/>
                    <a:pt x="233077" y="3569905"/>
                    <a:pt x="368237" y="3564857"/>
                  </a:cubicBezTo>
                  <a:cubicBezTo>
                    <a:pt x="648843" y="3554474"/>
                    <a:pt x="893540" y="3342067"/>
                    <a:pt x="942308" y="3065080"/>
                  </a:cubicBezTo>
                  <a:cubicBezTo>
                    <a:pt x="951167" y="3014692"/>
                    <a:pt x="952214" y="2964210"/>
                    <a:pt x="952214" y="2913537"/>
                  </a:cubicBezTo>
                  <a:cubicBezTo>
                    <a:pt x="952214" y="1961990"/>
                    <a:pt x="952691" y="1010347"/>
                    <a:pt x="950976" y="58799"/>
                  </a:cubicBezTo>
                  <a:cubicBezTo>
                    <a:pt x="950976" y="9555"/>
                    <a:pt x="964025" y="-637"/>
                    <a:pt x="1010888" y="30"/>
                  </a:cubicBezTo>
                  <a:cubicBezTo>
                    <a:pt x="1223391" y="2697"/>
                    <a:pt x="1435894" y="2030"/>
                    <a:pt x="1648397" y="411"/>
                  </a:cubicBezTo>
                  <a:cubicBezTo>
                    <a:pt x="1683258" y="125"/>
                    <a:pt x="1693164" y="8412"/>
                    <a:pt x="1694402" y="44512"/>
                  </a:cubicBezTo>
                  <a:cubicBezTo>
                    <a:pt x="1697164" y="128141"/>
                    <a:pt x="1704499" y="211866"/>
                    <a:pt x="1730502" y="292447"/>
                  </a:cubicBezTo>
                  <a:close/>
                </a:path>
              </a:pathLst>
            </a:custGeom>
            <a:solidFill>
              <a:srgbClr val="03F4E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4" name="Google Shape;144;p24"/>
            <p:cNvSpPr/>
            <p:nvPr/>
          </p:nvSpPr>
          <p:spPr>
            <a:xfrm>
              <a:off x="4114714" y="2713512"/>
              <a:ext cx="1533731" cy="2335119"/>
            </a:xfrm>
            <a:custGeom>
              <a:rect b="b" l="l" r="r" t="t"/>
              <a:pathLst>
                <a:path extrusionOk="0" h="2335119" w="1533731">
                  <a:moveTo>
                    <a:pt x="1531229" y="272290"/>
                  </a:moveTo>
                  <a:cubicBezTo>
                    <a:pt x="1400451" y="282386"/>
                    <a:pt x="1270720" y="298960"/>
                    <a:pt x="1146610" y="344013"/>
                  </a:cubicBezTo>
                  <a:cubicBezTo>
                    <a:pt x="668169" y="517559"/>
                    <a:pt x="366131" y="850552"/>
                    <a:pt x="249831" y="1346615"/>
                  </a:cubicBezTo>
                  <a:cubicBezTo>
                    <a:pt x="173155" y="1673798"/>
                    <a:pt x="229352" y="1983647"/>
                    <a:pt x="388610" y="2276826"/>
                  </a:cubicBezTo>
                  <a:cubicBezTo>
                    <a:pt x="398707" y="2295400"/>
                    <a:pt x="405946" y="2313783"/>
                    <a:pt x="400612" y="2335119"/>
                  </a:cubicBezTo>
                  <a:cubicBezTo>
                    <a:pt x="280882" y="2235583"/>
                    <a:pt x="203635" y="2104424"/>
                    <a:pt x="138103" y="1967359"/>
                  </a:cubicBezTo>
                  <a:cubicBezTo>
                    <a:pt x="-212608" y="1233077"/>
                    <a:pt x="128863" y="376684"/>
                    <a:pt x="888387" y="84933"/>
                  </a:cubicBezTo>
                  <a:cubicBezTo>
                    <a:pt x="1085173" y="9400"/>
                    <a:pt x="1289580" y="-16889"/>
                    <a:pt x="1499892" y="10638"/>
                  </a:cubicBezTo>
                  <a:cubicBezTo>
                    <a:pt x="1522276" y="13591"/>
                    <a:pt x="1534372" y="18163"/>
                    <a:pt x="1533706" y="44071"/>
                  </a:cubicBezTo>
                  <a:cubicBezTo>
                    <a:pt x="1531705" y="120080"/>
                    <a:pt x="1531801" y="196185"/>
                    <a:pt x="1531039" y="272195"/>
                  </a:cubicBezTo>
                  <a:close/>
                </a:path>
              </a:pathLst>
            </a:custGeom>
            <a:solidFill>
              <a:srgbClr val="02F5E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5" name="Google Shape;145;p24"/>
            <p:cNvSpPr/>
            <p:nvPr/>
          </p:nvSpPr>
          <p:spPr>
            <a:xfrm>
              <a:off x="4868073" y="2988344"/>
              <a:ext cx="1000469" cy="1593656"/>
            </a:xfrm>
            <a:custGeom>
              <a:rect b="b" l="l" r="r" t="t"/>
              <a:pathLst>
                <a:path extrusionOk="0" h="1593656" w="1000469">
                  <a:moveTo>
                    <a:pt x="253709" y="1593657"/>
                  </a:moveTo>
                  <a:cubicBezTo>
                    <a:pt x="154840" y="1539650"/>
                    <a:pt x="94832" y="1450496"/>
                    <a:pt x="52255" y="1352103"/>
                  </a:cubicBezTo>
                  <a:cubicBezTo>
                    <a:pt x="-55853" y="1101881"/>
                    <a:pt x="7488" y="812988"/>
                    <a:pt x="207989" y="630870"/>
                  </a:cubicBezTo>
                  <a:cubicBezTo>
                    <a:pt x="357151" y="495424"/>
                    <a:pt x="533458" y="447513"/>
                    <a:pt x="731388" y="485709"/>
                  </a:cubicBezTo>
                  <a:cubicBezTo>
                    <a:pt x="768821" y="492948"/>
                    <a:pt x="780727" y="486852"/>
                    <a:pt x="780346" y="446370"/>
                  </a:cubicBezTo>
                  <a:cubicBezTo>
                    <a:pt x="778727" y="299019"/>
                    <a:pt x="780823" y="151572"/>
                    <a:pt x="781489" y="4220"/>
                  </a:cubicBezTo>
                  <a:cubicBezTo>
                    <a:pt x="846259" y="-4353"/>
                    <a:pt x="911029" y="2601"/>
                    <a:pt x="975799" y="3744"/>
                  </a:cubicBezTo>
                  <a:cubicBezTo>
                    <a:pt x="993706" y="4029"/>
                    <a:pt x="1000564" y="12030"/>
                    <a:pt x="1000469" y="30033"/>
                  </a:cubicBezTo>
                  <a:cubicBezTo>
                    <a:pt x="1000088" y="281874"/>
                    <a:pt x="1000279" y="533810"/>
                    <a:pt x="1000279" y="789175"/>
                  </a:cubicBezTo>
                  <a:cubicBezTo>
                    <a:pt x="901314" y="768982"/>
                    <a:pt x="806159" y="760981"/>
                    <a:pt x="709576" y="781841"/>
                  </a:cubicBezTo>
                  <a:cubicBezTo>
                    <a:pt x="356674" y="858327"/>
                    <a:pt x="141695" y="1231992"/>
                    <a:pt x="253900" y="1575845"/>
                  </a:cubicBezTo>
                  <a:cubicBezTo>
                    <a:pt x="255614" y="1581179"/>
                    <a:pt x="253900" y="1587656"/>
                    <a:pt x="253804" y="1593657"/>
                  </a:cubicBezTo>
                  <a:close/>
                </a:path>
              </a:pathLst>
            </a:custGeom>
            <a:solidFill>
              <a:srgbClr val="FD014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6" name="Google Shape;146;p24"/>
            <p:cNvSpPr/>
            <p:nvPr/>
          </p:nvSpPr>
          <p:spPr>
            <a:xfrm>
              <a:off x="7171145" y="1934813"/>
              <a:ext cx="688027" cy="511206"/>
            </a:xfrm>
            <a:custGeom>
              <a:rect b="b" l="l" r="r" t="t"/>
              <a:pathLst>
                <a:path extrusionOk="0" h="511206" w="688027">
                  <a:moveTo>
                    <a:pt x="688028" y="495205"/>
                  </a:moveTo>
                  <a:cubicBezTo>
                    <a:pt x="686790" y="500539"/>
                    <a:pt x="685646" y="505873"/>
                    <a:pt x="684408" y="511207"/>
                  </a:cubicBezTo>
                  <a:cubicBezTo>
                    <a:pt x="396182" y="448723"/>
                    <a:pt x="177297" y="287750"/>
                    <a:pt x="18801" y="41434"/>
                  </a:cubicBezTo>
                  <a:cubicBezTo>
                    <a:pt x="10705" y="28861"/>
                    <a:pt x="-3297" y="18193"/>
                    <a:pt x="704" y="0"/>
                  </a:cubicBezTo>
                  <a:cubicBezTo>
                    <a:pt x="78237" y="48006"/>
                    <a:pt x="149103" y="106204"/>
                    <a:pt x="233209" y="144494"/>
                  </a:cubicBezTo>
                  <a:cubicBezTo>
                    <a:pt x="363416" y="203930"/>
                    <a:pt x="499052" y="237077"/>
                    <a:pt x="641832" y="236696"/>
                  </a:cubicBezTo>
                  <a:cubicBezTo>
                    <a:pt x="677074" y="236696"/>
                    <a:pt x="688123" y="245078"/>
                    <a:pt x="686885" y="281273"/>
                  </a:cubicBezTo>
                  <a:cubicBezTo>
                    <a:pt x="684408" y="352425"/>
                    <a:pt x="687361" y="423767"/>
                    <a:pt x="688028" y="495110"/>
                  </a:cubicBezTo>
                  <a:close/>
                </a:path>
              </a:pathLst>
            </a:custGeom>
            <a:solidFill>
              <a:srgbClr val="03F4E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7" name="Google Shape;147;p24"/>
            <p:cNvSpPr/>
            <p:nvPr/>
          </p:nvSpPr>
          <p:spPr>
            <a:xfrm>
              <a:off x="6870001" y="1440550"/>
              <a:ext cx="268128" cy="433112"/>
            </a:xfrm>
            <a:custGeom>
              <a:rect b="b" l="l" r="r" t="t"/>
              <a:pathLst>
                <a:path extrusionOk="0" h="433112" w="268128">
                  <a:moveTo>
                    <a:pt x="268033" y="433112"/>
                  </a:moveTo>
                  <a:cubicBezTo>
                    <a:pt x="222028" y="415110"/>
                    <a:pt x="198691" y="373295"/>
                    <a:pt x="170783" y="337577"/>
                  </a:cubicBezTo>
                  <a:cubicBezTo>
                    <a:pt x="91916" y="236612"/>
                    <a:pt x="33433" y="124788"/>
                    <a:pt x="0" y="582"/>
                  </a:cubicBezTo>
                  <a:cubicBezTo>
                    <a:pt x="50482" y="392"/>
                    <a:pt x="100870" y="392"/>
                    <a:pt x="151352" y="11"/>
                  </a:cubicBezTo>
                  <a:cubicBezTo>
                    <a:pt x="166592" y="-85"/>
                    <a:pt x="180213" y="11"/>
                    <a:pt x="178975" y="21442"/>
                  </a:cubicBezTo>
                  <a:cubicBezTo>
                    <a:pt x="170402" y="166984"/>
                    <a:pt x="219742" y="299953"/>
                    <a:pt x="268129" y="433112"/>
                  </a:cubicBezTo>
                  <a:close/>
                </a:path>
              </a:pathLst>
            </a:custGeom>
            <a:solidFill>
              <a:srgbClr val="FD014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8" name="Google Shape;148;p24"/>
            <p:cNvSpPr/>
            <p:nvPr/>
          </p:nvSpPr>
          <p:spPr>
            <a:xfrm>
              <a:off x="7138511" y="1873662"/>
              <a:ext cx="9525" cy="10953"/>
            </a:xfrm>
            <a:custGeom>
              <a:rect b="b" l="l" r="r" t="t"/>
              <a:pathLst>
                <a:path extrusionOk="0" h="10953" w="9525">
                  <a:moveTo>
                    <a:pt x="9525" y="3905"/>
                  </a:moveTo>
                  <a:cubicBezTo>
                    <a:pt x="6382" y="6287"/>
                    <a:pt x="3143" y="8573"/>
                    <a:pt x="0" y="10954"/>
                  </a:cubicBezTo>
                  <a:cubicBezTo>
                    <a:pt x="0" y="7334"/>
                    <a:pt x="0" y="3715"/>
                    <a:pt x="190" y="0"/>
                  </a:cubicBezTo>
                  <a:cubicBezTo>
                    <a:pt x="3334" y="1238"/>
                    <a:pt x="6382" y="2572"/>
                    <a:pt x="9525" y="3905"/>
                  </a:cubicBezTo>
                  <a:close/>
                </a:path>
              </a:pathLst>
            </a:custGeom>
            <a:solidFill>
              <a:srgbClr val="FD014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9" name="Google Shape;149;p24"/>
            <p:cNvSpPr/>
            <p:nvPr/>
          </p:nvSpPr>
          <p:spPr>
            <a:xfrm>
              <a:off x="7162133" y="1920239"/>
              <a:ext cx="10301" cy="15049"/>
            </a:xfrm>
            <a:custGeom>
              <a:rect b="b" l="l" r="r" t="t"/>
              <a:pathLst>
                <a:path extrusionOk="0" h="15049" w="10301">
                  <a:moveTo>
                    <a:pt x="10192" y="15050"/>
                  </a:moveTo>
                  <a:cubicBezTo>
                    <a:pt x="-286" y="14859"/>
                    <a:pt x="381" y="7144"/>
                    <a:pt x="0" y="0"/>
                  </a:cubicBezTo>
                  <a:cubicBezTo>
                    <a:pt x="5715" y="3429"/>
                    <a:pt x="11144" y="7048"/>
                    <a:pt x="10192" y="15050"/>
                  </a:cubicBezTo>
                  <a:close/>
                </a:path>
              </a:pathLst>
            </a:custGeom>
            <a:solidFill>
              <a:srgbClr val="03F4E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0" name="Google Shape;150;p24"/>
            <p:cNvSpPr/>
            <p:nvPr/>
          </p:nvSpPr>
          <p:spPr>
            <a:xfrm>
              <a:off x="4544260" y="5082254"/>
              <a:ext cx="10741" cy="13834"/>
            </a:xfrm>
            <a:custGeom>
              <a:rect b="b" l="l" r="r" t="t"/>
              <a:pathLst>
                <a:path extrusionOk="0" h="13834" w="10741">
                  <a:moveTo>
                    <a:pt x="117" y="0"/>
                  </a:moveTo>
                  <a:cubicBezTo>
                    <a:pt x="6022" y="2667"/>
                    <a:pt x="11737" y="5620"/>
                    <a:pt x="10594" y="13716"/>
                  </a:cubicBezTo>
                  <a:cubicBezTo>
                    <a:pt x="-359" y="14859"/>
                    <a:pt x="-264" y="7525"/>
                    <a:pt x="117" y="0"/>
                  </a:cubicBezTo>
                  <a:close/>
                </a:path>
              </a:pathLst>
            </a:custGeom>
            <a:solidFill>
              <a:srgbClr val="FD014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1" name="Google Shape;151;p24"/>
          <p:cNvSpPr txBox="1"/>
          <p:nvPr/>
        </p:nvSpPr>
        <p:spPr>
          <a:xfrm>
            <a:off x="4082125" y="1928751"/>
            <a:ext cx="1875900" cy="762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4500">
                <a:solidFill>
                  <a:schemeClr val="lt1"/>
                </a:solidFill>
                <a:latin typeface="Figtree"/>
                <a:ea typeface="Figtree"/>
                <a:cs typeface="Figtree"/>
                <a:sym typeface="Figtree"/>
              </a:rPr>
              <a:t>TikTok</a:t>
            </a:r>
            <a:endParaRPr b="1" sz="4500">
              <a:solidFill>
                <a:schemeClr val="lt1"/>
              </a:solidFill>
              <a:latin typeface="Figtree"/>
              <a:ea typeface="Figtree"/>
              <a:cs typeface="Figtree"/>
              <a:sym typeface="Figtree"/>
            </a:endParaRPr>
          </a:p>
        </p:txBody>
      </p:sp>
      <p:sp>
        <p:nvSpPr>
          <p:cNvPr id="152" name="Google Shape;152;p24"/>
          <p:cNvSpPr txBox="1"/>
          <p:nvPr/>
        </p:nvSpPr>
        <p:spPr>
          <a:xfrm>
            <a:off x="3821673" y="2690758"/>
            <a:ext cx="18759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000">
                <a:solidFill>
                  <a:schemeClr val="lt1"/>
                </a:solidFill>
                <a:latin typeface="Figtree SemiBold"/>
                <a:ea typeface="Figtree SemiBold"/>
                <a:cs typeface="Figtree SemiBold"/>
                <a:sym typeface="Figtree SemiBold"/>
              </a:rPr>
              <a:t>h</a:t>
            </a:r>
            <a:r>
              <a:rPr lang="en-GB" sz="3000">
                <a:solidFill>
                  <a:schemeClr val="lt1"/>
                </a:solidFill>
                <a:latin typeface="Figtree SemiBold"/>
                <a:ea typeface="Figtree SemiBold"/>
                <a:cs typeface="Figtree SemiBold"/>
                <a:sym typeface="Figtree SemiBold"/>
              </a:rPr>
              <a:t>it song</a:t>
            </a:r>
            <a:endParaRPr sz="3000">
              <a:solidFill>
                <a:schemeClr val="lt1"/>
              </a:solidFill>
              <a:latin typeface="Figtree SemiBold"/>
              <a:ea typeface="Figtree SemiBold"/>
              <a:cs typeface="Figtree SemiBold"/>
              <a:sym typeface="Figtree SemiBold"/>
            </a:endParaRPr>
          </a:p>
        </p:txBody>
      </p:sp>
      <p:sp>
        <p:nvSpPr>
          <p:cNvPr id="153" name="Google Shape;153;p24"/>
          <p:cNvSpPr txBox="1"/>
          <p:nvPr/>
        </p:nvSpPr>
        <p:spPr>
          <a:xfrm>
            <a:off x="2517127" y="1349575"/>
            <a:ext cx="34098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000">
                <a:solidFill>
                  <a:schemeClr val="lt1"/>
                </a:solidFill>
                <a:latin typeface="Figtree SemiBold"/>
                <a:ea typeface="Figtree SemiBold"/>
                <a:cs typeface="Figtree SemiBold"/>
                <a:sym typeface="Figtree SemiBold"/>
              </a:rPr>
              <a:t>Finding the next</a:t>
            </a:r>
            <a:endParaRPr sz="3000">
              <a:solidFill>
                <a:schemeClr val="lt1"/>
              </a:solidFill>
              <a:latin typeface="Figtree SemiBold"/>
              <a:ea typeface="Figtree SemiBold"/>
              <a:cs typeface="Figtree SemiBold"/>
              <a:sym typeface="Figtree SemiBold"/>
            </a:endParaRPr>
          </a:p>
        </p:txBody>
      </p:sp>
      <p:sp>
        <p:nvSpPr>
          <p:cNvPr id="154" name="Google Shape;154;p24"/>
          <p:cNvSpPr txBox="1"/>
          <p:nvPr/>
        </p:nvSpPr>
        <p:spPr>
          <a:xfrm>
            <a:off x="641235" y="3918133"/>
            <a:ext cx="18759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200">
                <a:solidFill>
                  <a:schemeClr val="lt1"/>
                </a:solidFill>
                <a:latin typeface="Figtree SemiBold"/>
                <a:ea typeface="Figtree SemiBold"/>
                <a:cs typeface="Figtree SemiBold"/>
                <a:sym typeface="Figtree SemiBold"/>
              </a:rPr>
              <a:t>Alex Kim, Bolun Zhang, Davis Gill, Ruby Nie</a:t>
            </a:r>
            <a:endParaRPr sz="1200">
              <a:solidFill>
                <a:schemeClr val="lt1"/>
              </a:solidFill>
              <a:latin typeface="Figtree SemiBold"/>
              <a:ea typeface="Figtree SemiBold"/>
              <a:cs typeface="Figtree SemiBold"/>
              <a:sym typeface="Figtree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54" name="Shape 354"/>
        <p:cNvGrpSpPr/>
        <p:nvPr/>
      </p:nvGrpSpPr>
      <p:grpSpPr>
        <a:xfrm>
          <a:off x="0" y="0"/>
          <a:ext cx="0" cy="0"/>
          <a:chOff x="0" y="0"/>
          <a:chExt cx="0" cy="0"/>
        </a:xfrm>
      </p:grpSpPr>
      <p:pic>
        <p:nvPicPr>
          <p:cNvPr id="355" name="Google Shape;355;p33"/>
          <p:cNvPicPr preferRelativeResize="0"/>
          <p:nvPr/>
        </p:nvPicPr>
        <p:blipFill>
          <a:blip r:embed="rId3">
            <a:alphaModFix/>
          </a:blip>
          <a:stretch>
            <a:fillRect/>
          </a:stretch>
        </p:blipFill>
        <p:spPr>
          <a:xfrm>
            <a:off x="2613725" y="613474"/>
            <a:ext cx="3916551" cy="3916551"/>
          </a:xfrm>
          <a:prstGeom prst="rect">
            <a:avLst/>
          </a:prstGeom>
          <a:noFill/>
          <a:ln>
            <a:noFill/>
          </a:ln>
        </p:spPr>
      </p:pic>
      <p:sp>
        <p:nvSpPr>
          <p:cNvPr id="356" name="Google Shape;356;p33"/>
          <p:cNvSpPr txBox="1"/>
          <p:nvPr/>
        </p:nvSpPr>
        <p:spPr>
          <a:xfrm>
            <a:off x="591666" y="1171722"/>
            <a:ext cx="323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t/>
            </a:r>
            <a:endParaRPr sz="2400">
              <a:solidFill>
                <a:schemeClr val="lt1"/>
              </a:solidFill>
              <a:latin typeface="Figtree SemiBold"/>
              <a:ea typeface="Figtree SemiBold"/>
              <a:cs typeface="Figtree SemiBold"/>
              <a:sym typeface="Figtree SemiBold"/>
            </a:endParaRPr>
          </a:p>
        </p:txBody>
      </p:sp>
      <p:grpSp>
        <p:nvGrpSpPr>
          <p:cNvPr id="357" name="Google Shape;357;p33"/>
          <p:cNvGrpSpPr/>
          <p:nvPr/>
        </p:nvGrpSpPr>
        <p:grpSpPr>
          <a:xfrm>
            <a:off x="5040100" y="140407"/>
            <a:ext cx="4103900" cy="771492"/>
            <a:chOff x="5015350" y="150657"/>
            <a:chExt cx="4103900" cy="771492"/>
          </a:xfrm>
        </p:grpSpPr>
        <p:sp>
          <p:nvSpPr>
            <p:cNvPr id="358" name="Google Shape;358;p33"/>
            <p:cNvSpPr/>
            <p:nvPr/>
          </p:nvSpPr>
          <p:spPr>
            <a:xfrm flipH="1" rot="17325">
              <a:off x="5597464" y="743761"/>
              <a:ext cx="1666821" cy="51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59" name="Google Shape;359;p33"/>
            <p:cNvSpPr/>
            <p:nvPr/>
          </p:nvSpPr>
          <p:spPr>
            <a:xfrm flipH="1" rot="17481">
              <a:off x="7762191" y="301103"/>
              <a:ext cx="1356918"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0" name="Google Shape;360;p33"/>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1" name="Google Shape;361;p33"/>
            <p:cNvSpPr/>
            <p:nvPr/>
          </p:nvSpPr>
          <p:spPr>
            <a:xfrm rot="-10779570">
              <a:off x="7716253" y="882699"/>
              <a:ext cx="757213" cy="37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2" name="Google Shape;362;p33"/>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3" name="Google Shape;363;p33"/>
            <p:cNvSpPr/>
            <p:nvPr/>
          </p:nvSpPr>
          <p:spPr>
            <a:xfrm flipH="1" rot="8224">
              <a:off x="6319350" y="563374"/>
              <a:ext cx="125400" cy="312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4" name="Google Shape;364;p33"/>
            <p:cNvSpPr/>
            <p:nvPr/>
          </p:nvSpPr>
          <p:spPr>
            <a:xfrm flipH="1" rot="19863">
              <a:off x="8248447" y="563684"/>
              <a:ext cx="726912"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5" name="Google Shape;365;p33"/>
            <p:cNvSpPr/>
            <p:nvPr/>
          </p:nvSpPr>
          <p:spPr>
            <a:xfrm rot="-10779064">
              <a:off x="7540679" y="592975"/>
              <a:ext cx="246305" cy="519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366" name="Google Shape;366;p33"/>
          <p:cNvGrpSpPr/>
          <p:nvPr/>
        </p:nvGrpSpPr>
        <p:grpSpPr>
          <a:xfrm rot="10800000">
            <a:off x="1" y="4293075"/>
            <a:ext cx="4187874" cy="655799"/>
            <a:chOff x="5015350" y="150657"/>
            <a:chExt cx="4187874" cy="655799"/>
          </a:xfrm>
        </p:grpSpPr>
        <p:sp>
          <p:nvSpPr>
            <p:cNvPr id="367" name="Google Shape;367;p33"/>
            <p:cNvSpPr/>
            <p:nvPr/>
          </p:nvSpPr>
          <p:spPr>
            <a:xfrm flipH="1" rot="17325">
              <a:off x="5598414" y="581037"/>
              <a:ext cx="1666821" cy="513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8" name="Google Shape;368;p33"/>
            <p:cNvSpPr/>
            <p:nvPr/>
          </p:nvSpPr>
          <p:spPr>
            <a:xfrm flipH="1" rot="17131">
              <a:off x="7264564" y="299797"/>
              <a:ext cx="1806022"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9" name="Google Shape;369;p33"/>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0" name="Google Shape;370;p33"/>
            <p:cNvSpPr/>
            <p:nvPr/>
          </p:nvSpPr>
          <p:spPr>
            <a:xfrm rot="-10777963">
              <a:off x="7716174" y="753356"/>
              <a:ext cx="93602" cy="528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1" name="Google Shape;371;p33"/>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2" name="Google Shape;372;p33"/>
            <p:cNvSpPr/>
            <p:nvPr/>
          </p:nvSpPr>
          <p:spPr>
            <a:xfrm rot="-10790658">
              <a:off x="6139675" y="197381"/>
              <a:ext cx="110400" cy="663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3" name="Google Shape;373;p33"/>
            <p:cNvSpPr/>
            <p:nvPr/>
          </p:nvSpPr>
          <p:spPr>
            <a:xfrm flipH="1" rot="19447">
              <a:off x="8248467" y="564397"/>
              <a:ext cx="954615"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1"/>
        </a:solidFill>
      </p:bgPr>
    </p:bg>
    <p:spTree>
      <p:nvGrpSpPr>
        <p:cNvPr id="158" name="Shape 158"/>
        <p:cNvGrpSpPr/>
        <p:nvPr/>
      </p:nvGrpSpPr>
      <p:grpSpPr>
        <a:xfrm>
          <a:off x="0" y="0"/>
          <a:ext cx="0" cy="0"/>
          <a:chOff x="0" y="0"/>
          <a:chExt cx="0" cy="0"/>
        </a:xfrm>
      </p:grpSpPr>
      <p:sp>
        <p:nvSpPr>
          <p:cNvPr id="159" name="Google Shape;159;p25"/>
          <p:cNvSpPr txBox="1"/>
          <p:nvPr/>
        </p:nvSpPr>
        <p:spPr>
          <a:xfrm>
            <a:off x="3967972" y="1873683"/>
            <a:ext cx="4417200" cy="1731600"/>
          </a:xfrm>
          <a:prstGeom prst="rect">
            <a:avLst/>
          </a:prstGeom>
          <a:noFill/>
          <a:ln>
            <a:noFill/>
          </a:ln>
        </p:spPr>
        <p:txBody>
          <a:bodyPr anchorCtr="0" anchor="t" bIns="34275" lIns="68575" spcFirstLastPara="1" rIns="68575" wrap="square" tIns="34275">
            <a:spAutoFit/>
          </a:bodyPr>
          <a:lstStyle/>
          <a:p>
            <a:pPr indent="-304800" lvl="0" marL="457200" marR="0" rtl="0" algn="l">
              <a:spcBef>
                <a:spcPts val="0"/>
              </a:spcBef>
              <a:spcAft>
                <a:spcPts val="0"/>
              </a:spcAft>
              <a:buClr>
                <a:schemeClr val="lt1"/>
              </a:buClr>
              <a:buSzPts val="1200"/>
              <a:buFont typeface="Figtree"/>
              <a:buChar char="●"/>
            </a:pPr>
            <a:r>
              <a:rPr b="1" lang="en-GB" sz="1200">
                <a:solidFill>
                  <a:schemeClr val="lt1"/>
                </a:solidFill>
                <a:latin typeface="Figtree"/>
                <a:ea typeface="Figtree"/>
                <a:cs typeface="Figtree"/>
                <a:sym typeface="Figtree"/>
              </a:rPr>
              <a:t>Conveyance: </a:t>
            </a:r>
            <a:r>
              <a:rPr lang="en-GB" sz="1200">
                <a:solidFill>
                  <a:schemeClr val="lt1"/>
                </a:solidFill>
                <a:latin typeface="Figtree"/>
                <a:ea typeface="Figtree"/>
                <a:cs typeface="Figtree"/>
                <a:sym typeface="Figtree"/>
              </a:rPr>
              <a:t>in a hyper-competitive space like TikTok where creators have seconds (or less) to capture attention and avoid being scrolled past, every aspect is critical. The perfect song choice compliments the video/text and can add additional mood or personality.</a:t>
            </a:r>
            <a:endParaRPr sz="1200">
              <a:solidFill>
                <a:schemeClr val="lt1"/>
              </a:solidFill>
              <a:latin typeface="Figtree"/>
              <a:ea typeface="Figtree"/>
              <a:cs typeface="Figtree"/>
              <a:sym typeface="Figtree"/>
            </a:endParaRPr>
          </a:p>
          <a:p>
            <a:pPr indent="-304800" lvl="0" marL="457200" marR="0" rtl="0" algn="l">
              <a:spcBef>
                <a:spcPts val="0"/>
              </a:spcBef>
              <a:spcAft>
                <a:spcPts val="0"/>
              </a:spcAft>
              <a:buClr>
                <a:schemeClr val="lt1"/>
              </a:buClr>
              <a:buSzPts val="1200"/>
              <a:buFont typeface="Figtree"/>
              <a:buChar char="●"/>
            </a:pPr>
            <a:r>
              <a:rPr b="1" lang="en-GB" sz="1200">
                <a:solidFill>
                  <a:schemeClr val="lt1"/>
                </a:solidFill>
                <a:latin typeface="Figtree"/>
                <a:ea typeface="Figtree"/>
                <a:cs typeface="Figtree"/>
                <a:sym typeface="Figtree"/>
              </a:rPr>
              <a:t>Community:</a:t>
            </a:r>
            <a:r>
              <a:rPr lang="en-GB" sz="1200">
                <a:solidFill>
                  <a:schemeClr val="lt1"/>
                </a:solidFill>
                <a:latin typeface="Figtree"/>
                <a:ea typeface="Figtree"/>
                <a:cs typeface="Figtree"/>
                <a:sym typeface="Figtree"/>
              </a:rPr>
              <a:t> TikToks sharing the same song usage can easily be found. Using a popular song instantly makes you part of that community and increase chances of becoming viral.</a:t>
            </a:r>
            <a:endParaRPr sz="1200">
              <a:solidFill>
                <a:schemeClr val="lt1"/>
              </a:solidFill>
              <a:latin typeface="Figtree"/>
              <a:ea typeface="Figtree"/>
              <a:cs typeface="Figtree"/>
              <a:sym typeface="Figtree"/>
            </a:endParaRPr>
          </a:p>
        </p:txBody>
      </p:sp>
      <p:sp>
        <p:nvSpPr>
          <p:cNvPr id="160" name="Google Shape;160;p25"/>
          <p:cNvSpPr txBox="1"/>
          <p:nvPr/>
        </p:nvSpPr>
        <p:spPr>
          <a:xfrm>
            <a:off x="3967975" y="1435100"/>
            <a:ext cx="4417200" cy="40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200">
                <a:solidFill>
                  <a:schemeClr val="lt1"/>
                </a:solidFill>
                <a:latin typeface="Figtree SemiBold"/>
                <a:ea typeface="Figtree SemiBold"/>
                <a:cs typeface="Figtree SemiBold"/>
                <a:sym typeface="Figtree SemiBold"/>
              </a:rPr>
              <a:t>The importance of song choice</a:t>
            </a:r>
            <a:endParaRPr sz="2200">
              <a:solidFill>
                <a:schemeClr val="lt1"/>
              </a:solidFill>
              <a:latin typeface="Figtree SemiBold"/>
              <a:ea typeface="Figtree SemiBold"/>
              <a:cs typeface="Figtree SemiBold"/>
              <a:sym typeface="Figtree SemiBold"/>
            </a:endParaRPr>
          </a:p>
        </p:txBody>
      </p:sp>
      <p:grpSp>
        <p:nvGrpSpPr>
          <p:cNvPr id="161" name="Google Shape;161;p25"/>
          <p:cNvGrpSpPr/>
          <p:nvPr/>
        </p:nvGrpSpPr>
        <p:grpSpPr>
          <a:xfrm>
            <a:off x="5040100" y="140407"/>
            <a:ext cx="4103900" cy="771492"/>
            <a:chOff x="5015350" y="150657"/>
            <a:chExt cx="4103900" cy="771492"/>
          </a:xfrm>
        </p:grpSpPr>
        <p:sp>
          <p:nvSpPr>
            <p:cNvPr id="162" name="Google Shape;162;p25"/>
            <p:cNvSpPr/>
            <p:nvPr/>
          </p:nvSpPr>
          <p:spPr>
            <a:xfrm flipH="1" rot="17325">
              <a:off x="5597464" y="743761"/>
              <a:ext cx="1666821" cy="51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3" name="Google Shape;163;p25"/>
            <p:cNvSpPr/>
            <p:nvPr/>
          </p:nvSpPr>
          <p:spPr>
            <a:xfrm flipH="1" rot="17239">
              <a:off x="7264488" y="299893"/>
              <a:ext cx="1854623"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4" name="Google Shape;164;p25"/>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5" name="Google Shape;165;p25"/>
            <p:cNvSpPr/>
            <p:nvPr/>
          </p:nvSpPr>
          <p:spPr>
            <a:xfrm rot="-10779570">
              <a:off x="7716253" y="882699"/>
              <a:ext cx="757213" cy="37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6" name="Google Shape;166;p25"/>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7" name="Google Shape;167;p25"/>
            <p:cNvSpPr/>
            <p:nvPr/>
          </p:nvSpPr>
          <p:spPr>
            <a:xfrm flipH="1" rot="8224">
              <a:off x="6319350" y="563374"/>
              <a:ext cx="125400" cy="312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8" name="Google Shape;168;p25"/>
            <p:cNvSpPr/>
            <p:nvPr/>
          </p:nvSpPr>
          <p:spPr>
            <a:xfrm flipH="1" rot="19863">
              <a:off x="8248447" y="563684"/>
              <a:ext cx="726912"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9" name="Google Shape;169;p25"/>
            <p:cNvSpPr/>
            <p:nvPr/>
          </p:nvSpPr>
          <p:spPr>
            <a:xfrm rot="-10779064">
              <a:off x="7540679" y="592975"/>
              <a:ext cx="246305" cy="519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pic>
        <p:nvPicPr>
          <p:cNvPr id="170" name="Google Shape;170;p25"/>
          <p:cNvPicPr preferRelativeResize="0"/>
          <p:nvPr/>
        </p:nvPicPr>
        <p:blipFill>
          <a:blip r:embed="rId3">
            <a:alphaModFix/>
          </a:blip>
          <a:stretch>
            <a:fillRect/>
          </a:stretch>
        </p:blipFill>
        <p:spPr>
          <a:xfrm>
            <a:off x="603225" y="850425"/>
            <a:ext cx="3088099" cy="3088100"/>
          </a:xfrm>
          <a:prstGeom prst="rect">
            <a:avLst/>
          </a:prstGeom>
          <a:noFill/>
          <a:ln>
            <a:noFill/>
          </a:ln>
        </p:spPr>
      </p:pic>
      <p:grpSp>
        <p:nvGrpSpPr>
          <p:cNvPr id="171" name="Google Shape;171;p25"/>
          <p:cNvGrpSpPr/>
          <p:nvPr/>
        </p:nvGrpSpPr>
        <p:grpSpPr>
          <a:xfrm rot="10800000">
            <a:off x="1" y="4293075"/>
            <a:ext cx="4187874" cy="655799"/>
            <a:chOff x="5015350" y="150657"/>
            <a:chExt cx="4187874" cy="655799"/>
          </a:xfrm>
        </p:grpSpPr>
        <p:sp>
          <p:nvSpPr>
            <p:cNvPr id="172" name="Google Shape;172;p25"/>
            <p:cNvSpPr/>
            <p:nvPr/>
          </p:nvSpPr>
          <p:spPr>
            <a:xfrm flipH="1" rot="17325">
              <a:off x="5598414" y="581037"/>
              <a:ext cx="1666821" cy="513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3" name="Google Shape;173;p25"/>
            <p:cNvSpPr/>
            <p:nvPr/>
          </p:nvSpPr>
          <p:spPr>
            <a:xfrm flipH="1" rot="17131">
              <a:off x="7264564" y="299797"/>
              <a:ext cx="1806022"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4" name="Google Shape;174;p25"/>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5" name="Google Shape;175;p25"/>
            <p:cNvSpPr/>
            <p:nvPr/>
          </p:nvSpPr>
          <p:spPr>
            <a:xfrm rot="-10777963">
              <a:off x="7716174" y="753356"/>
              <a:ext cx="93602" cy="528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6" name="Google Shape;176;p25"/>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7" name="Google Shape;177;p25"/>
            <p:cNvSpPr/>
            <p:nvPr/>
          </p:nvSpPr>
          <p:spPr>
            <a:xfrm rot="-10790658">
              <a:off x="6139675" y="197381"/>
              <a:ext cx="110400" cy="663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8" name="Google Shape;178;p25"/>
            <p:cNvSpPr/>
            <p:nvPr/>
          </p:nvSpPr>
          <p:spPr>
            <a:xfrm flipH="1" rot="19447">
              <a:off x="8248467" y="564397"/>
              <a:ext cx="954615"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1"/>
        </a:solidFill>
      </p:bgPr>
    </p:bg>
    <p:spTree>
      <p:nvGrpSpPr>
        <p:cNvPr id="182" name="Shape 182"/>
        <p:cNvGrpSpPr/>
        <p:nvPr/>
      </p:nvGrpSpPr>
      <p:grpSpPr>
        <a:xfrm>
          <a:off x="0" y="0"/>
          <a:ext cx="0" cy="0"/>
          <a:chOff x="0" y="0"/>
          <a:chExt cx="0" cy="0"/>
        </a:xfrm>
      </p:grpSpPr>
      <p:sp>
        <p:nvSpPr>
          <p:cNvPr id="183" name="Google Shape;183;p26"/>
          <p:cNvSpPr txBox="1"/>
          <p:nvPr/>
        </p:nvSpPr>
        <p:spPr>
          <a:xfrm>
            <a:off x="591666" y="1171722"/>
            <a:ext cx="3238636" cy="438581"/>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400">
                <a:solidFill>
                  <a:schemeClr val="lt1"/>
                </a:solidFill>
                <a:latin typeface="Figtree SemiBold"/>
                <a:ea typeface="Figtree SemiBold"/>
                <a:cs typeface="Figtree SemiBold"/>
                <a:sym typeface="Figtree SemiBold"/>
              </a:rPr>
              <a:t>Objective</a:t>
            </a:r>
            <a:endParaRPr sz="2400">
              <a:solidFill>
                <a:schemeClr val="lt1"/>
              </a:solidFill>
              <a:latin typeface="Figtree SemiBold"/>
              <a:ea typeface="Figtree SemiBold"/>
              <a:cs typeface="Figtree SemiBold"/>
              <a:sym typeface="Figtree SemiBold"/>
            </a:endParaRPr>
          </a:p>
        </p:txBody>
      </p:sp>
      <p:grpSp>
        <p:nvGrpSpPr>
          <p:cNvPr id="184" name="Google Shape;184;p26"/>
          <p:cNvGrpSpPr/>
          <p:nvPr/>
        </p:nvGrpSpPr>
        <p:grpSpPr>
          <a:xfrm rot="10800000">
            <a:off x="1" y="4293075"/>
            <a:ext cx="4187874" cy="655799"/>
            <a:chOff x="5015350" y="150657"/>
            <a:chExt cx="4187874" cy="655799"/>
          </a:xfrm>
        </p:grpSpPr>
        <p:sp>
          <p:nvSpPr>
            <p:cNvPr id="185" name="Google Shape;185;p26"/>
            <p:cNvSpPr/>
            <p:nvPr/>
          </p:nvSpPr>
          <p:spPr>
            <a:xfrm flipH="1" rot="17325">
              <a:off x="5598414" y="581037"/>
              <a:ext cx="1666821" cy="513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6" name="Google Shape;186;p26"/>
            <p:cNvSpPr/>
            <p:nvPr/>
          </p:nvSpPr>
          <p:spPr>
            <a:xfrm flipH="1" rot="17131">
              <a:off x="7264564" y="299797"/>
              <a:ext cx="1806022"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7" name="Google Shape;187;p26"/>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8" name="Google Shape;188;p26"/>
            <p:cNvSpPr/>
            <p:nvPr/>
          </p:nvSpPr>
          <p:spPr>
            <a:xfrm rot="-10777963">
              <a:off x="7716174" y="753356"/>
              <a:ext cx="93602" cy="528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9" name="Google Shape;189;p26"/>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0" name="Google Shape;190;p26"/>
            <p:cNvSpPr/>
            <p:nvPr/>
          </p:nvSpPr>
          <p:spPr>
            <a:xfrm rot="-10790658">
              <a:off x="6139675" y="197381"/>
              <a:ext cx="110400" cy="663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1" name="Google Shape;191;p26"/>
            <p:cNvSpPr/>
            <p:nvPr/>
          </p:nvSpPr>
          <p:spPr>
            <a:xfrm flipH="1" rot="19447">
              <a:off x="8248467" y="564397"/>
              <a:ext cx="954615"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192" name="Google Shape;192;p26"/>
          <p:cNvGrpSpPr/>
          <p:nvPr/>
        </p:nvGrpSpPr>
        <p:grpSpPr>
          <a:xfrm>
            <a:off x="5040100" y="140407"/>
            <a:ext cx="4103900" cy="771492"/>
            <a:chOff x="5015350" y="150657"/>
            <a:chExt cx="4103900" cy="771492"/>
          </a:xfrm>
        </p:grpSpPr>
        <p:sp>
          <p:nvSpPr>
            <p:cNvPr id="193" name="Google Shape;193;p26"/>
            <p:cNvSpPr/>
            <p:nvPr/>
          </p:nvSpPr>
          <p:spPr>
            <a:xfrm flipH="1" rot="17325">
              <a:off x="5597464" y="743761"/>
              <a:ext cx="1666821" cy="51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4" name="Google Shape;194;p26"/>
            <p:cNvSpPr/>
            <p:nvPr/>
          </p:nvSpPr>
          <p:spPr>
            <a:xfrm flipH="1" rot="17481">
              <a:off x="7762191" y="301103"/>
              <a:ext cx="1356918"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5" name="Google Shape;195;p26"/>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6" name="Google Shape;196;p26"/>
            <p:cNvSpPr/>
            <p:nvPr/>
          </p:nvSpPr>
          <p:spPr>
            <a:xfrm rot="-10779570">
              <a:off x="7716253" y="882699"/>
              <a:ext cx="757213" cy="37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7" name="Google Shape;197;p26"/>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8" name="Google Shape;198;p26"/>
            <p:cNvSpPr/>
            <p:nvPr/>
          </p:nvSpPr>
          <p:spPr>
            <a:xfrm flipH="1" rot="8224">
              <a:off x="6319350" y="563374"/>
              <a:ext cx="125400" cy="312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9" name="Google Shape;199;p26"/>
            <p:cNvSpPr/>
            <p:nvPr/>
          </p:nvSpPr>
          <p:spPr>
            <a:xfrm flipH="1" rot="19863">
              <a:off x="8248447" y="563684"/>
              <a:ext cx="726912"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0" name="Google Shape;200;p26"/>
            <p:cNvSpPr/>
            <p:nvPr/>
          </p:nvSpPr>
          <p:spPr>
            <a:xfrm rot="-10779064">
              <a:off x="7540679" y="592975"/>
              <a:ext cx="246305" cy="519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
        <p:nvSpPr>
          <p:cNvPr id="201" name="Google Shape;201;p26"/>
          <p:cNvSpPr txBox="1"/>
          <p:nvPr/>
        </p:nvSpPr>
        <p:spPr>
          <a:xfrm>
            <a:off x="1621200" y="2161902"/>
            <a:ext cx="59016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Figtree"/>
                <a:ea typeface="Figtree"/>
                <a:cs typeface="Figtree"/>
                <a:sym typeface="Figtree"/>
              </a:rPr>
              <a:t>Using the lyrics from previous popular songs on TikTok, can we predict what new releases will end up as TikTok hits?</a:t>
            </a:r>
            <a:endParaRPr sz="1800">
              <a:solidFill>
                <a:schemeClr val="lt1"/>
              </a:solidFill>
              <a:latin typeface="Figtree"/>
              <a:ea typeface="Figtree"/>
              <a:cs typeface="Figtree"/>
              <a:sym typeface="Figtre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1"/>
        </a:solidFill>
      </p:bgPr>
    </p:bg>
    <p:spTree>
      <p:nvGrpSpPr>
        <p:cNvPr id="205" name="Shape 205"/>
        <p:cNvGrpSpPr/>
        <p:nvPr/>
      </p:nvGrpSpPr>
      <p:grpSpPr>
        <a:xfrm>
          <a:off x="0" y="0"/>
          <a:ext cx="0" cy="0"/>
          <a:chOff x="0" y="0"/>
          <a:chExt cx="0" cy="0"/>
        </a:xfrm>
      </p:grpSpPr>
      <p:sp>
        <p:nvSpPr>
          <p:cNvPr id="206" name="Google Shape;206;p27"/>
          <p:cNvSpPr txBox="1"/>
          <p:nvPr/>
        </p:nvSpPr>
        <p:spPr>
          <a:xfrm>
            <a:off x="553566" y="911897"/>
            <a:ext cx="323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400">
                <a:solidFill>
                  <a:schemeClr val="lt1"/>
                </a:solidFill>
                <a:latin typeface="Figtree SemiBold"/>
                <a:ea typeface="Figtree SemiBold"/>
                <a:cs typeface="Figtree SemiBold"/>
                <a:sym typeface="Figtree SemiBold"/>
              </a:rPr>
              <a:t>Data Source</a:t>
            </a:r>
            <a:endParaRPr sz="2400">
              <a:solidFill>
                <a:schemeClr val="lt1"/>
              </a:solidFill>
              <a:latin typeface="Figtree SemiBold"/>
              <a:ea typeface="Figtree SemiBold"/>
              <a:cs typeface="Figtree SemiBold"/>
              <a:sym typeface="Figtree SemiBold"/>
            </a:endParaRPr>
          </a:p>
        </p:txBody>
      </p:sp>
      <p:grpSp>
        <p:nvGrpSpPr>
          <p:cNvPr id="207" name="Google Shape;207;p27"/>
          <p:cNvGrpSpPr/>
          <p:nvPr/>
        </p:nvGrpSpPr>
        <p:grpSpPr>
          <a:xfrm>
            <a:off x="5040100" y="140407"/>
            <a:ext cx="4103900" cy="771492"/>
            <a:chOff x="5015350" y="150657"/>
            <a:chExt cx="4103900" cy="771492"/>
          </a:xfrm>
        </p:grpSpPr>
        <p:sp>
          <p:nvSpPr>
            <p:cNvPr id="208" name="Google Shape;208;p27"/>
            <p:cNvSpPr/>
            <p:nvPr/>
          </p:nvSpPr>
          <p:spPr>
            <a:xfrm flipH="1" rot="17325">
              <a:off x="5597464" y="743761"/>
              <a:ext cx="1666821" cy="51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9" name="Google Shape;209;p27"/>
            <p:cNvSpPr/>
            <p:nvPr/>
          </p:nvSpPr>
          <p:spPr>
            <a:xfrm flipH="1" rot="17481">
              <a:off x="7762191" y="301103"/>
              <a:ext cx="1356918"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0" name="Google Shape;210;p27"/>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1" name="Google Shape;211;p27"/>
            <p:cNvSpPr/>
            <p:nvPr/>
          </p:nvSpPr>
          <p:spPr>
            <a:xfrm rot="-10779570">
              <a:off x="7716253" y="882699"/>
              <a:ext cx="757213" cy="37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2" name="Google Shape;212;p27"/>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3" name="Google Shape;213;p27"/>
            <p:cNvSpPr/>
            <p:nvPr/>
          </p:nvSpPr>
          <p:spPr>
            <a:xfrm flipH="1" rot="8224">
              <a:off x="6319350" y="563374"/>
              <a:ext cx="125400" cy="312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4" name="Google Shape;214;p27"/>
            <p:cNvSpPr/>
            <p:nvPr/>
          </p:nvSpPr>
          <p:spPr>
            <a:xfrm flipH="1" rot="19863">
              <a:off x="8248447" y="563684"/>
              <a:ext cx="726912"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5" name="Google Shape;215;p27"/>
            <p:cNvSpPr/>
            <p:nvPr/>
          </p:nvSpPr>
          <p:spPr>
            <a:xfrm rot="-10779064">
              <a:off x="7540679" y="592975"/>
              <a:ext cx="246305" cy="519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216" name="Google Shape;216;p27"/>
          <p:cNvGrpSpPr/>
          <p:nvPr/>
        </p:nvGrpSpPr>
        <p:grpSpPr>
          <a:xfrm rot="10800000">
            <a:off x="1" y="4293075"/>
            <a:ext cx="4187874" cy="655799"/>
            <a:chOff x="5015350" y="150657"/>
            <a:chExt cx="4187874" cy="655799"/>
          </a:xfrm>
        </p:grpSpPr>
        <p:sp>
          <p:nvSpPr>
            <p:cNvPr id="217" name="Google Shape;217;p27"/>
            <p:cNvSpPr/>
            <p:nvPr/>
          </p:nvSpPr>
          <p:spPr>
            <a:xfrm flipH="1" rot="17325">
              <a:off x="5598414" y="581037"/>
              <a:ext cx="1666821" cy="513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8" name="Google Shape;218;p27"/>
            <p:cNvSpPr/>
            <p:nvPr/>
          </p:nvSpPr>
          <p:spPr>
            <a:xfrm flipH="1" rot="17131">
              <a:off x="7264564" y="299797"/>
              <a:ext cx="1806022"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9" name="Google Shape;219;p27"/>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0" name="Google Shape;220;p27"/>
            <p:cNvSpPr/>
            <p:nvPr/>
          </p:nvSpPr>
          <p:spPr>
            <a:xfrm rot="-10777963">
              <a:off x="7716174" y="753356"/>
              <a:ext cx="93602" cy="528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1" name="Google Shape;221;p27"/>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2" name="Google Shape;222;p27"/>
            <p:cNvSpPr/>
            <p:nvPr/>
          </p:nvSpPr>
          <p:spPr>
            <a:xfrm rot="-10790658">
              <a:off x="6139675" y="197381"/>
              <a:ext cx="110400" cy="663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3" name="Google Shape;223;p27"/>
            <p:cNvSpPr/>
            <p:nvPr/>
          </p:nvSpPr>
          <p:spPr>
            <a:xfrm flipH="1" rot="19447">
              <a:off x="8248467" y="564397"/>
              <a:ext cx="954615"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
        <p:nvSpPr>
          <p:cNvPr id="224" name="Google Shape;224;p27"/>
          <p:cNvSpPr txBox="1"/>
          <p:nvPr/>
        </p:nvSpPr>
        <p:spPr>
          <a:xfrm>
            <a:off x="2202225" y="2161902"/>
            <a:ext cx="5901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Figtree"/>
                <a:ea typeface="Figtree"/>
                <a:cs typeface="Figtree"/>
                <a:sym typeface="Figtree"/>
              </a:rPr>
              <a:t>Spotify playlists of top TikTok hits in 2022 and 2023</a:t>
            </a:r>
            <a:endParaRPr sz="1800">
              <a:solidFill>
                <a:schemeClr val="lt1"/>
              </a:solidFill>
              <a:latin typeface="Figtree"/>
              <a:ea typeface="Figtree"/>
              <a:cs typeface="Figtree"/>
              <a:sym typeface="Figtree"/>
            </a:endParaRPr>
          </a:p>
        </p:txBody>
      </p:sp>
      <p:pic>
        <p:nvPicPr>
          <p:cNvPr descr="File:Spotify App Logo.svg - Wikipedia" id="225" name="Google Shape;225;p27"/>
          <p:cNvPicPr preferRelativeResize="0"/>
          <p:nvPr/>
        </p:nvPicPr>
        <p:blipFill>
          <a:blip r:embed="rId3">
            <a:alphaModFix/>
          </a:blip>
          <a:stretch>
            <a:fillRect/>
          </a:stretch>
        </p:blipFill>
        <p:spPr>
          <a:xfrm>
            <a:off x="982200" y="1964125"/>
            <a:ext cx="771500" cy="771500"/>
          </a:xfrm>
          <a:prstGeom prst="rect">
            <a:avLst/>
          </a:prstGeom>
          <a:noFill/>
          <a:ln>
            <a:noFill/>
          </a:ln>
        </p:spPr>
      </p:pic>
      <p:pic>
        <p:nvPicPr>
          <p:cNvPr descr="Genius Help | Genius" id="226" name="Google Shape;226;p27"/>
          <p:cNvPicPr preferRelativeResize="0"/>
          <p:nvPr/>
        </p:nvPicPr>
        <p:blipFill>
          <a:blip r:embed="rId4">
            <a:alphaModFix/>
          </a:blip>
          <a:stretch>
            <a:fillRect/>
          </a:stretch>
        </p:blipFill>
        <p:spPr>
          <a:xfrm>
            <a:off x="982200" y="3009925"/>
            <a:ext cx="771500" cy="771500"/>
          </a:xfrm>
          <a:prstGeom prst="rect">
            <a:avLst/>
          </a:prstGeom>
          <a:noFill/>
          <a:ln>
            <a:noFill/>
          </a:ln>
        </p:spPr>
      </p:pic>
      <p:sp>
        <p:nvSpPr>
          <p:cNvPr id="227" name="Google Shape;227;p27"/>
          <p:cNvSpPr txBox="1"/>
          <p:nvPr/>
        </p:nvSpPr>
        <p:spPr>
          <a:xfrm>
            <a:off x="2162175" y="3114725"/>
            <a:ext cx="5334000" cy="56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800">
                <a:solidFill>
                  <a:schemeClr val="lt1"/>
                </a:solidFill>
                <a:latin typeface="Figtree"/>
                <a:ea typeface="Figtree"/>
                <a:cs typeface="Figtree"/>
                <a:sym typeface="Figtree"/>
              </a:rPr>
              <a:t>Matching lyrics from Genius Database</a:t>
            </a:r>
            <a:endParaRPr>
              <a:solidFill>
                <a:schemeClr val="lt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1"/>
        </a:solidFill>
      </p:bgPr>
    </p:bg>
    <p:spTree>
      <p:nvGrpSpPr>
        <p:cNvPr id="231" name="Shape 231"/>
        <p:cNvGrpSpPr/>
        <p:nvPr/>
      </p:nvGrpSpPr>
      <p:grpSpPr>
        <a:xfrm>
          <a:off x="0" y="0"/>
          <a:ext cx="0" cy="0"/>
          <a:chOff x="0" y="0"/>
          <a:chExt cx="0" cy="0"/>
        </a:xfrm>
      </p:grpSpPr>
      <p:sp>
        <p:nvSpPr>
          <p:cNvPr id="232" name="Google Shape;232;p28"/>
          <p:cNvSpPr txBox="1"/>
          <p:nvPr/>
        </p:nvSpPr>
        <p:spPr>
          <a:xfrm>
            <a:off x="545941" y="911897"/>
            <a:ext cx="323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400">
                <a:solidFill>
                  <a:schemeClr val="lt1"/>
                </a:solidFill>
                <a:latin typeface="Figtree SemiBold"/>
                <a:ea typeface="Figtree SemiBold"/>
                <a:cs typeface="Figtree SemiBold"/>
                <a:sym typeface="Figtree SemiBold"/>
              </a:rPr>
              <a:t>EDA</a:t>
            </a:r>
            <a:endParaRPr sz="2400">
              <a:solidFill>
                <a:schemeClr val="lt1"/>
              </a:solidFill>
              <a:latin typeface="Figtree SemiBold"/>
              <a:ea typeface="Figtree SemiBold"/>
              <a:cs typeface="Figtree SemiBold"/>
              <a:sym typeface="Figtree SemiBold"/>
            </a:endParaRPr>
          </a:p>
        </p:txBody>
      </p:sp>
      <p:grpSp>
        <p:nvGrpSpPr>
          <p:cNvPr id="233" name="Google Shape;233;p28"/>
          <p:cNvGrpSpPr/>
          <p:nvPr/>
        </p:nvGrpSpPr>
        <p:grpSpPr>
          <a:xfrm>
            <a:off x="5040100" y="140407"/>
            <a:ext cx="4103900" cy="771492"/>
            <a:chOff x="5015350" y="150657"/>
            <a:chExt cx="4103900" cy="771492"/>
          </a:xfrm>
        </p:grpSpPr>
        <p:sp>
          <p:nvSpPr>
            <p:cNvPr id="234" name="Google Shape;234;p28"/>
            <p:cNvSpPr/>
            <p:nvPr/>
          </p:nvSpPr>
          <p:spPr>
            <a:xfrm flipH="1" rot="17325">
              <a:off x="5597464" y="743761"/>
              <a:ext cx="1666821" cy="51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5" name="Google Shape;235;p28"/>
            <p:cNvSpPr/>
            <p:nvPr/>
          </p:nvSpPr>
          <p:spPr>
            <a:xfrm flipH="1" rot="17481">
              <a:off x="7762191" y="301103"/>
              <a:ext cx="1356918"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6" name="Google Shape;236;p28"/>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7" name="Google Shape;237;p28"/>
            <p:cNvSpPr/>
            <p:nvPr/>
          </p:nvSpPr>
          <p:spPr>
            <a:xfrm rot="-10779570">
              <a:off x="7716253" y="882699"/>
              <a:ext cx="757213" cy="37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8" name="Google Shape;238;p28"/>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9" name="Google Shape;239;p28"/>
            <p:cNvSpPr/>
            <p:nvPr/>
          </p:nvSpPr>
          <p:spPr>
            <a:xfrm flipH="1" rot="8224">
              <a:off x="6319350" y="563374"/>
              <a:ext cx="125400" cy="312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0" name="Google Shape;240;p28"/>
            <p:cNvSpPr/>
            <p:nvPr/>
          </p:nvSpPr>
          <p:spPr>
            <a:xfrm flipH="1" rot="19863">
              <a:off x="8248447" y="563684"/>
              <a:ext cx="726912"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1" name="Google Shape;241;p28"/>
            <p:cNvSpPr/>
            <p:nvPr/>
          </p:nvSpPr>
          <p:spPr>
            <a:xfrm rot="-10779064">
              <a:off x="7540679" y="592975"/>
              <a:ext cx="246305" cy="519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242" name="Google Shape;242;p28"/>
          <p:cNvGrpSpPr/>
          <p:nvPr/>
        </p:nvGrpSpPr>
        <p:grpSpPr>
          <a:xfrm rot="10800000">
            <a:off x="1" y="4293075"/>
            <a:ext cx="4187874" cy="655799"/>
            <a:chOff x="5015350" y="150657"/>
            <a:chExt cx="4187874" cy="655799"/>
          </a:xfrm>
        </p:grpSpPr>
        <p:sp>
          <p:nvSpPr>
            <p:cNvPr id="243" name="Google Shape;243;p28"/>
            <p:cNvSpPr/>
            <p:nvPr/>
          </p:nvSpPr>
          <p:spPr>
            <a:xfrm flipH="1" rot="17325">
              <a:off x="5598414" y="581037"/>
              <a:ext cx="1666821" cy="513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4" name="Google Shape;244;p28"/>
            <p:cNvSpPr/>
            <p:nvPr/>
          </p:nvSpPr>
          <p:spPr>
            <a:xfrm flipH="1" rot="17131">
              <a:off x="7264564" y="299797"/>
              <a:ext cx="1806022"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5" name="Google Shape;245;p28"/>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6" name="Google Shape;246;p28"/>
            <p:cNvSpPr/>
            <p:nvPr/>
          </p:nvSpPr>
          <p:spPr>
            <a:xfrm rot="-10777963">
              <a:off x="7716174" y="753356"/>
              <a:ext cx="93602" cy="528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7" name="Google Shape;247;p28"/>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8" name="Google Shape;248;p28"/>
            <p:cNvSpPr/>
            <p:nvPr/>
          </p:nvSpPr>
          <p:spPr>
            <a:xfrm rot="-10790658">
              <a:off x="6139675" y="197381"/>
              <a:ext cx="110400" cy="663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9" name="Google Shape;249;p28"/>
            <p:cNvSpPr/>
            <p:nvPr/>
          </p:nvSpPr>
          <p:spPr>
            <a:xfrm flipH="1" rot="19447">
              <a:off x="8248467" y="564397"/>
              <a:ext cx="954615"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pic>
        <p:nvPicPr>
          <p:cNvPr id="250" name="Google Shape;250;p28"/>
          <p:cNvPicPr preferRelativeResize="0"/>
          <p:nvPr/>
        </p:nvPicPr>
        <p:blipFill>
          <a:blip r:embed="rId3">
            <a:alphaModFix/>
          </a:blip>
          <a:stretch>
            <a:fillRect/>
          </a:stretch>
        </p:blipFill>
        <p:spPr>
          <a:xfrm>
            <a:off x="4401950" y="911900"/>
            <a:ext cx="3497225" cy="3978251"/>
          </a:xfrm>
          <a:prstGeom prst="rect">
            <a:avLst/>
          </a:prstGeom>
          <a:noFill/>
          <a:ln>
            <a:noFill/>
          </a:ln>
        </p:spPr>
      </p:pic>
      <p:sp>
        <p:nvSpPr>
          <p:cNvPr id="251" name="Google Shape;251;p28"/>
          <p:cNvSpPr txBox="1"/>
          <p:nvPr/>
        </p:nvSpPr>
        <p:spPr>
          <a:xfrm>
            <a:off x="1080050" y="1446025"/>
            <a:ext cx="2343300" cy="31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Calibri"/>
                <a:ea typeface="Calibri"/>
                <a:cs typeface="Calibri"/>
                <a:sym typeface="Calibri"/>
              </a:rPr>
              <a:t>Track Name</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Artist</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Danceability</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Energy</a:t>
            </a:r>
            <a:endParaRPr>
              <a:solidFill>
                <a:schemeClr val="lt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en-GB">
                <a:solidFill>
                  <a:schemeClr val="lt1"/>
                </a:solidFill>
                <a:latin typeface="Calibri"/>
                <a:ea typeface="Calibri"/>
                <a:cs typeface="Calibri"/>
                <a:sym typeface="Calibri"/>
              </a:rPr>
              <a:t>Valence</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Key</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Loudness</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Speechiness</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Acousticness</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Instrumentalness</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Liveness</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Tempo</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n-GB">
                <a:solidFill>
                  <a:schemeClr val="lt1"/>
                </a:solidFill>
                <a:latin typeface="Calibri"/>
                <a:ea typeface="Calibri"/>
                <a:cs typeface="Calibri"/>
                <a:sym typeface="Calibri"/>
              </a:rPr>
              <a:t>Lyrics</a:t>
            </a:r>
            <a:endParaRPr>
              <a:solidFill>
                <a:schemeClr val="lt1"/>
              </a:solidFill>
              <a:latin typeface="Calibri"/>
              <a:ea typeface="Calibri"/>
              <a:cs typeface="Calibri"/>
              <a:sym typeface="Calibri"/>
            </a:endParaRPr>
          </a:p>
          <a:p>
            <a:pPr indent="0" lvl="0" marL="0" rtl="0" algn="l">
              <a:spcBef>
                <a:spcPts val="0"/>
              </a:spcBef>
              <a:spcAft>
                <a:spcPts val="0"/>
              </a:spcAft>
              <a:buNone/>
            </a:pPr>
            <a:r>
              <a:t/>
            </a:r>
            <a:endParaRPr>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1"/>
        </a:solidFill>
      </p:bgPr>
    </p:bg>
    <p:spTree>
      <p:nvGrpSpPr>
        <p:cNvPr id="255" name="Shape 255"/>
        <p:cNvGrpSpPr/>
        <p:nvPr/>
      </p:nvGrpSpPr>
      <p:grpSpPr>
        <a:xfrm>
          <a:off x="0" y="0"/>
          <a:ext cx="0" cy="0"/>
          <a:chOff x="0" y="0"/>
          <a:chExt cx="0" cy="0"/>
        </a:xfrm>
      </p:grpSpPr>
      <p:sp>
        <p:nvSpPr>
          <p:cNvPr id="256" name="Google Shape;256;p29"/>
          <p:cNvSpPr txBox="1"/>
          <p:nvPr/>
        </p:nvSpPr>
        <p:spPr>
          <a:xfrm>
            <a:off x="591666" y="1171722"/>
            <a:ext cx="323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400">
                <a:solidFill>
                  <a:schemeClr val="lt1"/>
                </a:solidFill>
                <a:latin typeface="Figtree SemiBold"/>
                <a:ea typeface="Figtree SemiBold"/>
                <a:cs typeface="Figtree SemiBold"/>
                <a:sym typeface="Figtree SemiBold"/>
              </a:rPr>
              <a:t>Topic Modeling</a:t>
            </a:r>
            <a:endParaRPr sz="2400">
              <a:solidFill>
                <a:schemeClr val="lt1"/>
              </a:solidFill>
              <a:latin typeface="Figtree SemiBold"/>
              <a:ea typeface="Figtree SemiBold"/>
              <a:cs typeface="Figtree SemiBold"/>
              <a:sym typeface="Figtree SemiBold"/>
            </a:endParaRPr>
          </a:p>
        </p:txBody>
      </p:sp>
      <p:grpSp>
        <p:nvGrpSpPr>
          <p:cNvPr id="257" name="Google Shape;257;p29"/>
          <p:cNvGrpSpPr/>
          <p:nvPr/>
        </p:nvGrpSpPr>
        <p:grpSpPr>
          <a:xfrm>
            <a:off x="5040100" y="140407"/>
            <a:ext cx="4103900" cy="771492"/>
            <a:chOff x="5015350" y="150657"/>
            <a:chExt cx="4103900" cy="771492"/>
          </a:xfrm>
        </p:grpSpPr>
        <p:sp>
          <p:nvSpPr>
            <p:cNvPr id="258" name="Google Shape;258;p29"/>
            <p:cNvSpPr/>
            <p:nvPr/>
          </p:nvSpPr>
          <p:spPr>
            <a:xfrm flipH="1" rot="17325">
              <a:off x="5597464" y="743761"/>
              <a:ext cx="1666821" cy="51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9" name="Google Shape;259;p29"/>
            <p:cNvSpPr/>
            <p:nvPr/>
          </p:nvSpPr>
          <p:spPr>
            <a:xfrm flipH="1" rot="17481">
              <a:off x="7762191" y="301103"/>
              <a:ext cx="1356918"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0" name="Google Shape;260;p29"/>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1" name="Google Shape;261;p29"/>
            <p:cNvSpPr/>
            <p:nvPr/>
          </p:nvSpPr>
          <p:spPr>
            <a:xfrm rot="-10779570">
              <a:off x="7716253" y="882699"/>
              <a:ext cx="757213" cy="37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2" name="Google Shape;262;p29"/>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3" name="Google Shape;263;p29"/>
            <p:cNvSpPr/>
            <p:nvPr/>
          </p:nvSpPr>
          <p:spPr>
            <a:xfrm flipH="1" rot="8224">
              <a:off x="6319350" y="563374"/>
              <a:ext cx="125400" cy="312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4" name="Google Shape;264;p29"/>
            <p:cNvSpPr/>
            <p:nvPr/>
          </p:nvSpPr>
          <p:spPr>
            <a:xfrm flipH="1" rot="19863">
              <a:off x="8248447" y="563684"/>
              <a:ext cx="726912"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5" name="Google Shape;265;p29"/>
            <p:cNvSpPr/>
            <p:nvPr/>
          </p:nvSpPr>
          <p:spPr>
            <a:xfrm rot="-10779064">
              <a:off x="7540679" y="592975"/>
              <a:ext cx="246305" cy="519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266" name="Google Shape;266;p29"/>
          <p:cNvGrpSpPr/>
          <p:nvPr/>
        </p:nvGrpSpPr>
        <p:grpSpPr>
          <a:xfrm rot="10800000">
            <a:off x="1" y="4293075"/>
            <a:ext cx="4187874" cy="655799"/>
            <a:chOff x="5015350" y="150657"/>
            <a:chExt cx="4187874" cy="655799"/>
          </a:xfrm>
        </p:grpSpPr>
        <p:sp>
          <p:nvSpPr>
            <p:cNvPr id="267" name="Google Shape;267;p29"/>
            <p:cNvSpPr/>
            <p:nvPr/>
          </p:nvSpPr>
          <p:spPr>
            <a:xfrm flipH="1" rot="17325">
              <a:off x="5598414" y="581037"/>
              <a:ext cx="1666821" cy="513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8" name="Google Shape;268;p29"/>
            <p:cNvSpPr/>
            <p:nvPr/>
          </p:nvSpPr>
          <p:spPr>
            <a:xfrm flipH="1" rot="17131">
              <a:off x="7264564" y="299797"/>
              <a:ext cx="1806022"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9" name="Google Shape;269;p29"/>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0" name="Google Shape;270;p29"/>
            <p:cNvSpPr/>
            <p:nvPr/>
          </p:nvSpPr>
          <p:spPr>
            <a:xfrm rot="-10777963">
              <a:off x="7716174" y="753356"/>
              <a:ext cx="93602" cy="528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1" name="Google Shape;271;p29"/>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2" name="Google Shape;272;p29"/>
            <p:cNvSpPr/>
            <p:nvPr/>
          </p:nvSpPr>
          <p:spPr>
            <a:xfrm rot="-10790658">
              <a:off x="6139675" y="197381"/>
              <a:ext cx="110400" cy="663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3" name="Google Shape;273;p29"/>
            <p:cNvSpPr/>
            <p:nvPr/>
          </p:nvSpPr>
          <p:spPr>
            <a:xfrm flipH="1" rot="19447">
              <a:off x="8248467" y="564397"/>
              <a:ext cx="954615"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pic>
        <p:nvPicPr>
          <p:cNvPr id="274" name="Google Shape;274;p29"/>
          <p:cNvPicPr preferRelativeResize="0"/>
          <p:nvPr/>
        </p:nvPicPr>
        <p:blipFill>
          <a:blip r:embed="rId3">
            <a:alphaModFix/>
          </a:blip>
          <a:stretch>
            <a:fillRect/>
          </a:stretch>
        </p:blipFill>
        <p:spPr>
          <a:xfrm>
            <a:off x="3062615" y="973837"/>
            <a:ext cx="5229659" cy="3257300"/>
          </a:xfrm>
          <a:prstGeom prst="rect">
            <a:avLst/>
          </a:prstGeom>
          <a:noFill/>
          <a:ln>
            <a:noFill/>
          </a:ln>
        </p:spPr>
      </p:pic>
      <p:sp>
        <p:nvSpPr>
          <p:cNvPr id="275" name="Google Shape;275;p29"/>
          <p:cNvSpPr txBox="1"/>
          <p:nvPr/>
        </p:nvSpPr>
        <p:spPr>
          <a:xfrm>
            <a:off x="591675" y="1906075"/>
            <a:ext cx="2157300" cy="14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chemeClr val="lt1"/>
                </a:solidFill>
                <a:latin typeface="Calibri"/>
                <a:ea typeface="Calibri"/>
                <a:cs typeface="Calibri"/>
                <a:sym typeface="Calibri"/>
              </a:rPr>
              <a:t>Topic1: Female Power</a:t>
            </a:r>
            <a:endParaRPr sz="1500">
              <a:solidFill>
                <a:schemeClr val="lt1"/>
              </a:solidFill>
              <a:latin typeface="Calibri"/>
              <a:ea typeface="Calibri"/>
              <a:cs typeface="Calibri"/>
              <a:sym typeface="Calibri"/>
            </a:endParaRPr>
          </a:p>
          <a:p>
            <a:pPr indent="0" lvl="0" marL="0" rtl="0" algn="l">
              <a:spcBef>
                <a:spcPts val="0"/>
              </a:spcBef>
              <a:spcAft>
                <a:spcPts val="0"/>
              </a:spcAft>
              <a:buNone/>
            </a:pPr>
            <a:r>
              <a:rPr lang="en-GB" sz="1500">
                <a:solidFill>
                  <a:schemeClr val="lt1"/>
                </a:solidFill>
                <a:latin typeface="Calibri"/>
                <a:ea typeface="Calibri"/>
                <a:cs typeface="Calibri"/>
                <a:sym typeface="Calibri"/>
              </a:rPr>
              <a:t>Topic2: Time &amp; Nostalgia</a:t>
            </a:r>
            <a:endParaRPr sz="1500">
              <a:solidFill>
                <a:schemeClr val="lt1"/>
              </a:solidFill>
              <a:latin typeface="Calibri"/>
              <a:ea typeface="Calibri"/>
              <a:cs typeface="Calibri"/>
              <a:sym typeface="Calibri"/>
            </a:endParaRPr>
          </a:p>
          <a:p>
            <a:pPr indent="0" lvl="0" marL="0" rtl="0" algn="l">
              <a:spcBef>
                <a:spcPts val="0"/>
              </a:spcBef>
              <a:spcAft>
                <a:spcPts val="0"/>
              </a:spcAft>
              <a:buNone/>
            </a:pPr>
            <a:r>
              <a:rPr lang="en-GB" sz="1500">
                <a:solidFill>
                  <a:schemeClr val="lt1"/>
                </a:solidFill>
                <a:latin typeface="Calibri"/>
                <a:ea typeface="Calibri"/>
                <a:cs typeface="Calibri"/>
                <a:sym typeface="Calibri"/>
              </a:rPr>
              <a:t>Topic3: Love &amp; Romance</a:t>
            </a:r>
            <a:endParaRPr sz="1500">
              <a:solidFill>
                <a:schemeClr val="lt1"/>
              </a:solidFill>
              <a:latin typeface="Calibri"/>
              <a:ea typeface="Calibri"/>
              <a:cs typeface="Calibri"/>
              <a:sym typeface="Calibri"/>
            </a:endParaRPr>
          </a:p>
          <a:p>
            <a:pPr indent="0" lvl="0" marL="0" rtl="0" algn="l">
              <a:spcBef>
                <a:spcPts val="0"/>
              </a:spcBef>
              <a:spcAft>
                <a:spcPts val="0"/>
              </a:spcAft>
              <a:buNone/>
            </a:pPr>
            <a:r>
              <a:rPr lang="en-GB" sz="1500">
                <a:solidFill>
                  <a:schemeClr val="lt1"/>
                </a:solidFill>
                <a:latin typeface="Calibri"/>
                <a:ea typeface="Calibri"/>
                <a:cs typeface="Calibri"/>
                <a:sym typeface="Calibri"/>
              </a:rPr>
              <a:t>Topic4: Friendship</a:t>
            </a:r>
            <a:endParaRPr sz="1500">
              <a:solidFill>
                <a:schemeClr val="lt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GB" sz="1500">
                <a:solidFill>
                  <a:schemeClr val="lt1"/>
                </a:solidFill>
                <a:latin typeface="Calibri"/>
                <a:ea typeface="Calibri"/>
                <a:cs typeface="Calibri"/>
                <a:sym typeface="Calibri"/>
              </a:rPr>
              <a:t>Topic5: Money</a:t>
            </a:r>
            <a:endParaRPr sz="15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1"/>
        </a:solidFill>
      </p:bgPr>
    </p:bg>
    <p:spTree>
      <p:nvGrpSpPr>
        <p:cNvPr id="279" name="Shape 279"/>
        <p:cNvGrpSpPr/>
        <p:nvPr/>
      </p:nvGrpSpPr>
      <p:grpSpPr>
        <a:xfrm>
          <a:off x="0" y="0"/>
          <a:ext cx="0" cy="0"/>
          <a:chOff x="0" y="0"/>
          <a:chExt cx="0" cy="0"/>
        </a:xfrm>
      </p:grpSpPr>
      <p:sp>
        <p:nvSpPr>
          <p:cNvPr id="280" name="Google Shape;280;p30"/>
          <p:cNvSpPr txBox="1"/>
          <p:nvPr/>
        </p:nvSpPr>
        <p:spPr>
          <a:xfrm>
            <a:off x="591666" y="1171722"/>
            <a:ext cx="323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400">
                <a:solidFill>
                  <a:schemeClr val="lt1"/>
                </a:solidFill>
                <a:latin typeface="Figtree SemiBold"/>
                <a:ea typeface="Figtree SemiBold"/>
                <a:cs typeface="Figtree SemiBold"/>
                <a:sym typeface="Figtree SemiBold"/>
              </a:rPr>
              <a:t>Lift + Sentiment</a:t>
            </a:r>
            <a:endParaRPr sz="2400">
              <a:solidFill>
                <a:schemeClr val="lt1"/>
              </a:solidFill>
              <a:latin typeface="Figtree SemiBold"/>
              <a:ea typeface="Figtree SemiBold"/>
              <a:cs typeface="Figtree SemiBold"/>
              <a:sym typeface="Figtree SemiBold"/>
            </a:endParaRPr>
          </a:p>
        </p:txBody>
      </p:sp>
      <p:grpSp>
        <p:nvGrpSpPr>
          <p:cNvPr id="281" name="Google Shape;281;p30"/>
          <p:cNvGrpSpPr/>
          <p:nvPr/>
        </p:nvGrpSpPr>
        <p:grpSpPr>
          <a:xfrm>
            <a:off x="5040100" y="140407"/>
            <a:ext cx="4103900" cy="771492"/>
            <a:chOff x="5015350" y="150657"/>
            <a:chExt cx="4103900" cy="771492"/>
          </a:xfrm>
        </p:grpSpPr>
        <p:sp>
          <p:nvSpPr>
            <p:cNvPr id="282" name="Google Shape;282;p30"/>
            <p:cNvSpPr/>
            <p:nvPr/>
          </p:nvSpPr>
          <p:spPr>
            <a:xfrm flipH="1" rot="17325">
              <a:off x="5597464" y="743761"/>
              <a:ext cx="1666821" cy="51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3" name="Google Shape;283;p30"/>
            <p:cNvSpPr/>
            <p:nvPr/>
          </p:nvSpPr>
          <p:spPr>
            <a:xfrm flipH="1" rot="17481">
              <a:off x="7762191" y="301103"/>
              <a:ext cx="1356918"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4" name="Google Shape;284;p30"/>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5" name="Google Shape;285;p30"/>
            <p:cNvSpPr/>
            <p:nvPr/>
          </p:nvSpPr>
          <p:spPr>
            <a:xfrm rot="-10779570">
              <a:off x="7716253" y="882699"/>
              <a:ext cx="757213" cy="37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6" name="Google Shape;286;p30"/>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7" name="Google Shape;287;p30"/>
            <p:cNvSpPr/>
            <p:nvPr/>
          </p:nvSpPr>
          <p:spPr>
            <a:xfrm flipH="1" rot="8224">
              <a:off x="6319350" y="563374"/>
              <a:ext cx="125400" cy="312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8" name="Google Shape;288;p30"/>
            <p:cNvSpPr/>
            <p:nvPr/>
          </p:nvSpPr>
          <p:spPr>
            <a:xfrm flipH="1" rot="19863">
              <a:off x="8248447" y="563684"/>
              <a:ext cx="726912"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9" name="Google Shape;289;p30"/>
            <p:cNvSpPr/>
            <p:nvPr/>
          </p:nvSpPr>
          <p:spPr>
            <a:xfrm rot="-10779064">
              <a:off x="7540679" y="592975"/>
              <a:ext cx="246305" cy="519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290" name="Google Shape;290;p30"/>
          <p:cNvGrpSpPr/>
          <p:nvPr/>
        </p:nvGrpSpPr>
        <p:grpSpPr>
          <a:xfrm rot="10800000">
            <a:off x="1" y="4293075"/>
            <a:ext cx="4187874" cy="655799"/>
            <a:chOff x="5015350" y="150657"/>
            <a:chExt cx="4187874" cy="655799"/>
          </a:xfrm>
        </p:grpSpPr>
        <p:sp>
          <p:nvSpPr>
            <p:cNvPr id="291" name="Google Shape;291;p30"/>
            <p:cNvSpPr/>
            <p:nvPr/>
          </p:nvSpPr>
          <p:spPr>
            <a:xfrm flipH="1" rot="17325">
              <a:off x="5598414" y="581037"/>
              <a:ext cx="1666821" cy="513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2" name="Google Shape;292;p30"/>
            <p:cNvSpPr/>
            <p:nvPr/>
          </p:nvSpPr>
          <p:spPr>
            <a:xfrm flipH="1" rot="17131">
              <a:off x="7264564" y="299797"/>
              <a:ext cx="1806022"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3" name="Google Shape;293;p30"/>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4" name="Google Shape;294;p30"/>
            <p:cNvSpPr/>
            <p:nvPr/>
          </p:nvSpPr>
          <p:spPr>
            <a:xfrm rot="-10777963">
              <a:off x="7716174" y="753356"/>
              <a:ext cx="93602" cy="528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5" name="Google Shape;295;p30"/>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6" name="Google Shape;296;p30"/>
            <p:cNvSpPr/>
            <p:nvPr/>
          </p:nvSpPr>
          <p:spPr>
            <a:xfrm rot="-10790658">
              <a:off x="6139675" y="197381"/>
              <a:ext cx="110400" cy="663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7" name="Google Shape;297;p30"/>
            <p:cNvSpPr/>
            <p:nvPr/>
          </p:nvSpPr>
          <p:spPr>
            <a:xfrm flipH="1" rot="19447">
              <a:off x="8248467" y="564397"/>
              <a:ext cx="954615"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pic>
        <p:nvPicPr>
          <p:cNvPr id="298" name="Google Shape;298;p30"/>
          <p:cNvPicPr preferRelativeResize="0"/>
          <p:nvPr/>
        </p:nvPicPr>
        <p:blipFill>
          <a:blip r:embed="rId3">
            <a:alphaModFix/>
          </a:blip>
          <a:stretch>
            <a:fillRect/>
          </a:stretch>
        </p:blipFill>
        <p:spPr>
          <a:xfrm>
            <a:off x="3117063" y="1307888"/>
            <a:ext cx="2909875" cy="2752201"/>
          </a:xfrm>
          <a:prstGeom prst="rect">
            <a:avLst/>
          </a:prstGeom>
          <a:noFill/>
          <a:ln>
            <a:noFill/>
          </a:ln>
        </p:spPr>
      </p:pic>
      <p:sp>
        <p:nvSpPr>
          <p:cNvPr id="299" name="Google Shape;299;p30"/>
          <p:cNvSpPr txBox="1"/>
          <p:nvPr/>
        </p:nvSpPr>
        <p:spPr>
          <a:xfrm>
            <a:off x="3918150" y="2620925"/>
            <a:ext cx="13077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000">
                <a:solidFill>
                  <a:schemeClr val="lt1"/>
                </a:solidFill>
                <a:latin typeface="Figtree"/>
                <a:ea typeface="Figtree"/>
                <a:cs typeface="Figtree"/>
                <a:sym typeface="Figtree"/>
              </a:rPr>
              <a:t>1.27 | 3.0</a:t>
            </a:r>
            <a:endParaRPr sz="2000">
              <a:solidFill>
                <a:schemeClr val="lt1"/>
              </a:solidFill>
              <a:latin typeface="Figtree"/>
              <a:ea typeface="Figtree"/>
              <a:cs typeface="Figtree"/>
              <a:sym typeface="Figtree"/>
            </a:endParaRPr>
          </a:p>
        </p:txBody>
      </p:sp>
      <p:sp>
        <p:nvSpPr>
          <p:cNvPr id="300" name="Google Shape;300;p30"/>
          <p:cNvSpPr/>
          <p:nvPr/>
        </p:nvSpPr>
        <p:spPr>
          <a:xfrm>
            <a:off x="3629113" y="1868775"/>
            <a:ext cx="1885798" cy="655799"/>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Pacifico"/>
              </a:rPr>
              <a:t>'Love'</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1"/>
        </a:solidFill>
      </p:bgPr>
    </p:bg>
    <p:spTree>
      <p:nvGrpSpPr>
        <p:cNvPr id="304" name="Shape 304"/>
        <p:cNvGrpSpPr/>
        <p:nvPr/>
      </p:nvGrpSpPr>
      <p:grpSpPr>
        <a:xfrm>
          <a:off x="0" y="0"/>
          <a:ext cx="0" cy="0"/>
          <a:chOff x="0" y="0"/>
          <a:chExt cx="0" cy="0"/>
        </a:xfrm>
      </p:grpSpPr>
      <p:sp>
        <p:nvSpPr>
          <p:cNvPr id="305" name="Google Shape;305;p31"/>
          <p:cNvSpPr txBox="1"/>
          <p:nvPr/>
        </p:nvSpPr>
        <p:spPr>
          <a:xfrm>
            <a:off x="1269025" y="2352450"/>
            <a:ext cx="43059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400">
                <a:solidFill>
                  <a:schemeClr val="lt1"/>
                </a:solidFill>
                <a:latin typeface="Figtree SemiBold"/>
                <a:ea typeface="Figtree SemiBold"/>
                <a:cs typeface="Figtree SemiBold"/>
                <a:sym typeface="Figtree SemiBold"/>
              </a:rPr>
              <a:t>Results</a:t>
            </a:r>
            <a:endParaRPr sz="2400">
              <a:solidFill>
                <a:schemeClr val="lt1"/>
              </a:solidFill>
              <a:latin typeface="Figtree SemiBold"/>
              <a:ea typeface="Figtree SemiBold"/>
              <a:cs typeface="Figtree SemiBold"/>
              <a:sym typeface="Figtree SemiBold"/>
            </a:endParaRPr>
          </a:p>
        </p:txBody>
      </p:sp>
      <p:grpSp>
        <p:nvGrpSpPr>
          <p:cNvPr id="306" name="Google Shape;306;p31"/>
          <p:cNvGrpSpPr/>
          <p:nvPr/>
        </p:nvGrpSpPr>
        <p:grpSpPr>
          <a:xfrm>
            <a:off x="5040100" y="140407"/>
            <a:ext cx="4103900" cy="771492"/>
            <a:chOff x="5015350" y="150657"/>
            <a:chExt cx="4103900" cy="771492"/>
          </a:xfrm>
        </p:grpSpPr>
        <p:sp>
          <p:nvSpPr>
            <p:cNvPr id="307" name="Google Shape;307;p31"/>
            <p:cNvSpPr/>
            <p:nvPr/>
          </p:nvSpPr>
          <p:spPr>
            <a:xfrm flipH="1" rot="17325">
              <a:off x="5597464" y="743761"/>
              <a:ext cx="1666821" cy="51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8" name="Google Shape;308;p31"/>
            <p:cNvSpPr/>
            <p:nvPr/>
          </p:nvSpPr>
          <p:spPr>
            <a:xfrm flipH="1" rot="17481">
              <a:off x="7762191" y="301103"/>
              <a:ext cx="1356918"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9" name="Google Shape;309;p31"/>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0" name="Google Shape;310;p31"/>
            <p:cNvSpPr/>
            <p:nvPr/>
          </p:nvSpPr>
          <p:spPr>
            <a:xfrm rot="-10779570">
              <a:off x="7716253" y="882699"/>
              <a:ext cx="757213" cy="37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1" name="Google Shape;311;p31"/>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2" name="Google Shape;312;p31"/>
            <p:cNvSpPr/>
            <p:nvPr/>
          </p:nvSpPr>
          <p:spPr>
            <a:xfrm flipH="1" rot="8224">
              <a:off x="6319350" y="563374"/>
              <a:ext cx="125400" cy="312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3" name="Google Shape;313;p31"/>
            <p:cNvSpPr/>
            <p:nvPr/>
          </p:nvSpPr>
          <p:spPr>
            <a:xfrm flipH="1" rot="19863">
              <a:off x="8248447" y="563684"/>
              <a:ext cx="726912"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4" name="Google Shape;314;p31"/>
            <p:cNvSpPr/>
            <p:nvPr/>
          </p:nvSpPr>
          <p:spPr>
            <a:xfrm rot="-10779064">
              <a:off x="7540679" y="592975"/>
              <a:ext cx="246305" cy="519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315" name="Google Shape;315;p31"/>
          <p:cNvGrpSpPr/>
          <p:nvPr/>
        </p:nvGrpSpPr>
        <p:grpSpPr>
          <a:xfrm rot="10800000">
            <a:off x="1" y="4293075"/>
            <a:ext cx="4187874" cy="655799"/>
            <a:chOff x="5015350" y="150657"/>
            <a:chExt cx="4187874" cy="655799"/>
          </a:xfrm>
        </p:grpSpPr>
        <p:sp>
          <p:nvSpPr>
            <p:cNvPr id="316" name="Google Shape;316;p31"/>
            <p:cNvSpPr/>
            <p:nvPr/>
          </p:nvSpPr>
          <p:spPr>
            <a:xfrm flipH="1" rot="17325">
              <a:off x="5598414" y="581037"/>
              <a:ext cx="1666821" cy="513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7" name="Google Shape;317;p31"/>
            <p:cNvSpPr/>
            <p:nvPr/>
          </p:nvSpPr>
          <p:spPr>
            <a:xfrm flipH="1" rot="17131">
              <a:off x="7264564" y="299797"/>
              <a:ext cx="1806022"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8" name="Google Shape;318;p31"/>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9" name="Google Shape;319;p31"/>
            <p:cNvSpPr/>
            <p:nvPr/>
          </p:nvSpPr>
          <p:spPr>
            <a:xfrm rot="-10777963">
              <a:off x="7716174" y="753356"/>
              <a:ext cx="93602" cy="528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0" name="Google Shape;320;p31"/>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1" name="Google Shape;321;p31"/>
            <p:cNvSpPr/>
            <p:nvPr/>
          </p:nvSpPr>
          <p:spPr>
            <a:xfrm rot="-10790658">
              <a:off x="6139675" y="197381"/>
              <a:ext cx="110400" cy="663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2" name="Google Shape;322;p31"/>
            <p:cNvSpPr/>
            <p:nvPr/>
          </p:nvSpPr>
          <p:spPr>
            <a:xfrm flipH="1" rot="19447">
              <a:off x="8248467" y="564397"/>
              <a:ext cx="954615"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
        <p:nvSpPr>
          <p:cNvPr id="323" name="Google Shape;323;p31"/>
          <p:cNvSpPr txBox="1"/>
          <p:nvPr/>
        </p:nvSpPr>
        <p:spPr>
          <a:xfrm>
            <a:off x="4609475" y="993100"/>
            <a:ext cx="4104000" cy="3300000"/>
          </a:xfrm>
          <a:prstGeom prst="rect">
            <a:avLst/>
          </a:prstGeom>
          <a:noFill/>
          <a:ln>
            <a:noFill/>
          </a:ln>
        </p:spPr>
        <p:txBody>
          <a:bodyPr anchorCtr="0" anchor="t" bIns="91425" lIns="91425" spcFirstLastPara="1" rIns="91425" wrap="square" tIns="91425">
            <a:noAutofit/>
          </a:bodyPr>
          <a:lstStyle/>
          <a:p>
            <a:pPr indent="0" lvl="0" marL="0" rtl="0" algn="l">
              <a:lnSpc>
                <a:spcPct val="160000"/>
              </a:lnSpc>
              <a:spcBef>
                <a:spcPts val="1400"/>
              </a:spcBef>
              <a:spcAft>
                <a:spcPts val="0"/>
              </a:spcAft>
              <a:buClr>
                <a:schemeClr val="dk1"/>
              </a:buClr>
              <a:buSzPts val="1100"/>
              <a:buFont typeface="Arial"/>
              <a:buNone/>
            </a:pPr>
            <a:r>
              <a:rPr b="1" lang="en-GB" sz="1650">
                <a:solidFill>
                  <a:srgbClr val="03F4EC"/>
                </a:solidFill>
                <a:latin typeface="Roboto"/>
                <a:ea typeface="Roboto"/>
                <a:cs typeface="Roboto"/>
                <a:sym typeface="Roboto"/>
              </a:rPr>
              <a:t>Top 5 Song Recommendations</a:t>
            </a:r>
            <a:endParaRPr b="1" sz="1650">
              <a:solidFill>
                <a:srgbClr val="03F4EC"/>
              </a:solidFill>
              <a:latin typeface="Roboto"/>
              <a:ea typeface="Roboto"/>
              <a:cs typeface="Roboto"/>
              <a:sym typeface="Roboto"/>
            </a:endParaRPr>
          </a:p>
          <a:p>
            <a:pPr indent="0" lvl="0" marL="0" rtl="0" algn="l">
              <a:lnSpc>
                <a:spcPct val="115000"/>
              </a:lnSpc>
              <a:spcBef>
                <a:spcPts val="400"/>
              </a:spcBef>
              <a:spcAft>
                <a:spcPts val="0"/>
              </a:spcAft>
              <a:buClr>
                <a:schemeClr val="dk1"/>
              </a:buClr>
              <a:buSzPts val="1100"/>
              <a:buFont typeface="Arial"/>
              <a:buNone/>
            </a:pPr>
            <a:r>
              <a:rPr lang="en-GB" sz="1200">
                <a:solidFill>
                  <a:srgbClr val="03F4EC"/>
                </a:solidFill>
                <a:latin typeface="Roboto"/>
                <a:ea typeface="Roboto"/>
                <a:cs typeface="Roboto"/>
                <a:sym typeface="Roboto"/>
              </a:rPr>
              <a:t>Ranked by Likelihood to Become Popular</a:t>
            </a:r>
            <a:endParaRPr sz="1200">
              <a:solidFill>
                <a:srgbClr val="03F4EC"/>
              </a:solidFill>
              <a:latin typeface="Roboto"/>
              <a:ea typeface="Roboto"/>
              <a:cs typeface="Roboto"/>
              <a:sym typeface="Roboto"/>
            </a:endParaRPr>
          </a:p>
          <a:p>
            <a:pPr indent="-228600" lvl="0" marL="457200" rtl="0" algn="l">
              <a:lnSpc>
                <a:spcPct val="115000"/>
              </a:lnSpc>
              <a:spcBef>
                <a:spcPts val="1500"/>
              </a:spcBef>
              <a:spcAft>
                <a:spcPts val="0"/>
              </a:spcAft>
              <a:buClr>
                <a:srgbClr val="03F4EC"/>
              </a:buClr>
              <a:buSzPts val="1200"/>
              <a:buFont typeface="Roboto"/>
              <a:buNone/>
            </a:pPr>
            <a:r>
              <a:rPr lang="en-GB" sz="1200">
                <a:solidFill>
                  <a:srgbClr val="03F4EC"/>
                </a:solidFill>
                <a:latin typeface="Roboto"/>
                <a:ea typeface="Roboto"/>
                <a:cs typeface="Roboto"/>
                <a:sym typeface="Roboto"/>
              </a:rPr>
              <a:t>Super Shy by </a:t>
            </a:r>
            <a:r>
              <a:rPr i="1" lang="en-GB" sz="1200">
                <a:solidFill>
                  <a:srgbClr val="03F4EC"/>
                </a:solidFill>
                <a:latin typeface="Roboto"/>
                <a:ea typeface="Roboto"/>
                <a:cs typeface="Roboto"/>
                <a:sym typeface="Roboto"/>
              </a:rPr>
              <a:t>NewJeans</a:t>
            </a:r>
            <a:br>
              <a:rPr i="1" lang="en-GB" sz="1200">
                <a:solidFill>
                  <a:srgbClr val="03F4EC"/>
                </a:solidFill>
                <a:latin typeface="Roboto"/>
                <a:ea typeface="Roboto"/>
                <a:cs typeface="Roboto"/>
                <a:sym typeface="Roboto"/>
              </a:rPr>
            </a:br>
            <a:r>
              <a:rPr lang="en-GB" sz="1200">
                <a:solidFill>
                  <a:srgbClr val="03F4EC"/>
                </a:solidFill>
                <a:latin typeface="Roboto"/>
                <a:ea typeface="Roboto"/>
                <a:cs typeface="Roboto"/>
                <a:sym typeface="Roboto"/>
              </a:rPr>
              <a:t>🌟 Score: 237.03</a:t>
            </a:r>
            <a:endParaRPr sz="1200">
              <a:solidFill>
                <a:srgbClr val="03F4EC"/>
              </a:solidFill>
              <a:latin typeface="Roboto"/>
              <a:ea typeface="Roboto"/>
              <a:cs typeface="Roboto"/>
              <a:sym typeface="Roboto"/>
            </a:endParaRPr>
          </a:p>
          <a:p>
            <a:pPr indent="-228600" lvl="0" marL="457200" rtl="0" algn="l">
              <a:lnSpc>
                <a:spcPct val="115000"/>
              </a:lnSpc>
              <a:spcBef>
                <a:spcPts val="0"/>
              </a:spcBef>
              <a:spcAft>
                <a:spcPts val="0"/>
              </a:spcAft>
              <a:buClr>
                <a:srgbClr val="03F4EC"/>
              </a:buClr>
              <a:buSzPts val="1200"/>
              <a:buFont typeface="Roboto"/>
              <a:buNone/>
            </a:pPr>
            <a:r>
              <a:rPr lang="en-GB" sz="1200">
                <a:solidFill>
                  <a:srgbClr val="03F4EC"/>
                </a:solidFill>
                <a:latin typeface="Roboto"/>
                <a:ea typeface="Roboto"/>
                <a:cs typeface="Roboto"/>
                <a:sym typeface="Roboto"/>
              </a:rPr>
              <a:t>Good Good by </a:t>
            </a:r>
            <a:r>
              <a:rPr i="1" lang="en-GB" sz="1200">
                <a:solidFill>
                  <a:srgbClr val="03F4EC"/>
                </a:solidFill>
                <a:latin typeface="Roboto"/>
                <a:ea typeface="Roboto"/>
                <a:cs typeface="Roboto"/>
                <a:sym typeface="Roboto"/>
              </a:rPr>
              <a:t>USHER</a:t>
            </a:r>
            <a:br>
              <a:rPr i="1" lang="en-GB" sz="1200">
                <a:solidFill>
                  <a:srgbClr val="03F4EC"/>
                </a:solidFill>
                <a:latin typeface="Roboto"/>
                <a:ea typeface="Roboto"/>
                <a:cs typeface="Roboto"/>
                <a:sym typeface="Roboto"/>
              </a:rPr>
            </a:br>
            <a:r>
              <a:rPr lang="en-GB" sz="1200">
                <a:solidFill>
                  <a:srgbClr val="03F4EC"/>
                </a:solidFill>
                <a:latin typeface="Roboto"/>
                <a:ea typeface="Roboto"/>
                <a:cs typeface="Roboto"/>
                <a:sym typeface="Roboto"/>
              </a:rPr>
              <a:t>🌟 Score: 236.37</a:t>
            </a:r>
            <a:endParaRPr sz="1200">
              <a:solidFill>
                <a:srgbClr val="03F4EC"/>
              </a:solidFill>
              <a:latin typeface="Roboto"/>
              <a:ea typeface="Roboto"/>
              <a:cs typeface="Roboto"/>
              <a:sym typeface="Roboto"/>
            </a:endParaRPr>
          </a:p>
          <a:p>
            <a:pPr indent="-228600" lvl="0" marL="457200" rtl="0" algn="l">
              <a:lnSpc>
                <a:spcPct val="115000"/>
              </a:lnSpc>
              <a:spcBef>
                <a:spcPts val="0"/>
              </a:spcBef>
              <a:spcAft>
                <a:spcPts val="0"/>
              </a:spcAft>
              <a:buClr>
                <a:srgbClr val="03F4EC"/>
              </a:buClr>
              <a:buSzPts val="1200"/>
              <a:buFont typeface="Roboto"/>
              <a:buNone/>
            </a:pPr>
            <a:r>
              <a:rPr lang="en-GB" sz="1200">
                <a:solidFill>
                  <a:srgbClr val="03F4EC"/>
                </a:solidFill>
                <a:latin typeface="Roboto"/>
                <a:ea typeface="Roboto"/>
                <a:cs typeface="Roboto"/>
                <a:sym typeface="Roboto"/>
              </a:rPr>
              <a:t>TULUM by </a:t>
            </a:r>
            <a:r>
              <a:rPr i="1" lang="en-GB" sz="1200">
                <a:solidFill>
                  <a:srgbClr val="03F4EC"/>
                </a:solidFill>
                <a:latin typeface="Roboto"/>
                <a:ea typeface="Roboto"/>
                <a:cs typeface="Roboto"/>
                <a:sym typeface="Roboto"/>
              </a:rPr>
              <a:t>Peso Pluma</a:t>
            </a:r>
            <a:br>
              <a:rPr i="1" lang="en-GB" sz="1200">
                <a:solidFill>
                  <a:srgbClr val="03F4EC"/>
                </a:solidFill>
                <a:latin typeface="Roboto"/>
                <a:ea typeface="Roboto"/>
                <a:cs typeface="Roboto"/>
                <a:sym typeface="Roboto"/>
              </a:rPr>
            </a:br>
            <a:r>
              <a:rPr lang="en-GB" sz="1200">
                <a:solidFill>
                  <a:srgbClr val="03F4EC"/>
                </a:solidFill>
                <a:latin typeface="Roboto"/>
                <a:ea typeface="Roboto"/>
                <a:cs typeface="Roboto"/>
                <a:sym typeface="Roboto"/>
              </a:rPr>
              <a:t>🌟 Score: 235.45</a:t>
            </a:r>
            <a:endParaRPr sz="1200">
              <a:solidFill>
                <a:srgbClr val="03F4EC"/>
              </a:solidFill>
              <a:latin typeface="Roboto"/>
              <a:ea typeface="Roboto"/>
              <a:cs typeface="Roboto"/>
              <a:sym typeface="Roboto"/>
            </a:endParaRPr>
          </a:p>
          <a:p>
            <a:pPr indent="-228600" lvl="0" marL="457200" rtl="0" algn="l">
              <a:lnSpc>
                <a:spcPct val="115000"/>
              </a:lnSpc>
              <a:spcBef>
                <a:spcPts val="0"/>
              </a:spcBef>
              <a:spcAft>
                <a:spcPts val="0"/>
              </a:spcAft>
              <a:buClr>
                <a:srgbClr val="03F4EC"/>
              </a:buClr>
              <a:buSzPts val="1200"/>
              <a:buFont typeface="Roboto"/>
              <a:buNone/>
            </a:pPr>
            <a:r>
              <a:rPr lang="en-GB" sz="1200">
                <a:solidFill>
                  <a:srgbClr val="03F4EC"/>
                </a:solidFill>
                <a:latin typeface="Roboto"/>
                <a:ea typeface="Roboto"/>
                <a:cs typeface="Roboto"/>
                <a:sym typeface="Roboto"/>
              </a:rPr>
              <a:t>Dial Drunk (with Post Malone) by </a:t>
            </a:r>
            <a:r>
              <a:rPr i="1" lang="en-GB" sz="1200">
                <a:solidFill>
                  <a:srgbClr val="03F4EC"/>
                </a:solidFill>
                <a:latin typeface="Roboto"/>
                <a:ea typeface="Roboto"/>
                <a:cs typeface="Roboto"/>
                <a:sym typeface="Roboto"/>
              </a:rPr>
              <a:t>Noah Kahan</a:t>
            </a:r>
            <a:br>
              <a:rPr i="1" lang="en-GB" sz="1200">
                <a:solidFill>
                  <a:srgbClr val="03F4EC"/>
                </a:solidFill>
                <a:latin typeface="Roboto"/>
                <a:ea typeface="Roboto"/>
                <a:cs typeface="Roboto"/>
                <a:sym typeface="Roboto"/>
              </a:rPr>
            </a:br>
            <a:r>
              <a:rPr lang="en-GB" sz="1200">
                <a:solidFill>
                  <a:srgbClr val="03F4EC"/>
                </a:solidFill>
                <a:latin typeface="Roboto"/>
                <a:ea typeface="Roboto"/>
                <a:cs typeface="Roboto"/>
                <a:sym typeface="Roboto"/>
              </a:rPr>
              <a:t>🌟 Score: 235.37</a:t>
            </a:r>
            <a:endParaRPr sz="1200">
              <a:solidFill>
                <a:srgbClr val="03F4EC"/>
              </a:solidFill>
              <a:latin typeface="Roboto"/>
              <a:ea typeface="Roboto"/>
              <a:cs typeface="Roboto"/>
              <a:sym typeface="Roboto"/>
            </a:endParaRPr>
          </a:p>
          <a:p>
            <a:pPr indent="-228600" lvl="0" marL="457200" rtl="0" algn="l">
              <a:lnSpc>
                <a:spcPct val="115000"/>
              </a:lnSpc>
              <a:spcBef>
                <a:spcPts val="0"/>
              </a:spcBef>
              <a:spcAft>
                <a:spcPts val="0"/>
              </a:spcAft>
              <a:buClr>
                <a:srgbClr val="03F4EC"/>
              </a:buClr>
              <a:buSzPts val="1200"/>
              <a:buFont typeface="Roboto"/>
              <a:buNone/>
            </a:pPr>
            <a:r>
              <a:rPr lang="en-GB" sz="1200">
                <a:solidFill>
                  <a:srgbClr val="03F4EC"/>
                </a:solidFill>
                <a:latin typeface="Roboto"/>
                <a:ea typeface="Roboto"/>
                <a:cs typeface="Roboto"/>
                <a:sym typeface="Roboto"/>
              </a:rPr>
              <a:t>Oh U Went (feat. Drake) by </a:t>
            </a:r>
            <a:r>
              <a:rPr i="1" lang="en-GB" sz="1200">
                <a:solidFill>
                  <a:srgbClr val="03F4EC"/>
                </a:solidFill>
                <a:latin typeface="Roboto"/>
                <a:ea typeface="Roboto"/>
                <a:cs typeface="Roboto"/>
                <a:sym typeface="Roboto"/>
              </a:rPr>
              <a:t>Young Thug</a:t>
            </a:r>
            <a:br>
              <a:rPr i="1" lang="en-GB" sz="1200">
                <a:solidFill>
                  <a:srgbClr val="03F4EC"/>
                </a:solidFill>
                <a:latin typeface="Roboto"/>
                <a:ea typeface="Roboto"/>
                <a:cs typeface="Roboto"/>
                <a:sym typeface="Roboto"/>
              </a:rPr>
            </a:br>
            <a:r>
              <a:rPr lang="en-GB" sz="1200">
                <a:solidFill>
                  <a:srgbClr val="03F4EC"/>
                </a:solidFill>
                <a:latin typeface="Roboto"/>
                <a:ea typeface="Roboto"/>
                <a:cs typeface="Roboto"/>
                <a:sym typeface="Roboto"/>
              </a:rPr>
              <a:t>🌟 Score: 234.96</a:t>
            </a:r>
            <a:endParaRPr sz="1200">
              <a:solidFill>
                <a:srgbClr val="03F4EC"/>
              </a:solidFill>
              <a:latin typeface="Roboto"/>
              <a:ea typeface="Roboto"/>
              <a:cs typeface="Roboto"/>
              <a:sym typeface="Roboto"/>
            </a:endParaRPr>
          </a:p>
          <a:p>
            <a:pPr indent="0" lvl="0" marL="0" rtl="0" algn="l">
              <a:spcBef>
                <a:spcPts val="1500"/>
              </a:spcBef>
              <a:spcAft>
                <a:spcPts val="0"/>
              </a:spcAft>
              <a:buNone/>
            </a:pPr>
            <a:r>
              <a:t/>
            </a:r>
            <a:endParaRPr>
              <a:solidFill>
                <a:srgbClr val="03F4EC"/>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1"/>
        </a:solidFill>
      </p:bgPr>
    </p:bg>
    <p:spTree>
      <p:nvGrpSpPr>
        <p:cNvPr id="327" name="Shape 327"/>
        <p:cNvGrpSpPr/>
        <p:nvPr/>
      </p:nvGrpSpPr>
      <p:grpSpPr>
        <a:xfrm>
          <a:off x="0" y="0"/>
          <a:ext cx="0" cy="0"/>
          <a:chOff x="0" y="0"/>
          <a:chExt cx="0" cy="0"/>
        </a:xfrm>
      </p:grpSpPr>
      <p:pic>
        <p:nvPicPr>
          <p:cNvPr id="328" name="Google Shape;328;p32"/>
          <p:cNvPicPr preferRelativeResize="0"/>
          <p:nvPr/>
        </p:nvPicPr>
        <p:blipFill>
          <a:blip r:embed="rId3">
            <a:alphaModFix/>
          </a:blip>
          <a:stretch>
            <a:fillRect/>
          </a:stretch>
        </p:blipFill>
        <p:spPr>
          <a:xfrm>
            <a:off x="3523552" y="0"/>
            <a:ext cx="4916898" cy="3044876"/>
          </a:xfrm>
          <a:prstGeom prst="rect">
            <a:avLst/>
          </a:prstGeom>
          <a:noFill/>
          <a:ln>
            <a:noFill/>
          </a:ln>
        </p:spPr>
      </p:pic>
      <p:pic>
        <p:nvPicPr>
          <p:cNvPr id="329" name="Google Shape;329;p32"/>
          <p:cNvPicPr preferRelativeResize="0"/>
          <p:nvPr/>
        </p:nvPicPr>
        <p:blipFill>
          <a:blip r:embed="rId4">
            <a:alphaModFix/>
          </a:blip>
          <a:stretch>
            <a:fillRect/>
          </a:stretch>
        </p:blipFill>
        <p:spPr>
          <a:xfrm>
            <a:off x="1" y="-4166"/>
            <a:ext cx="3523550" cy="4128125"/>
          </a:xfrm>
          <a:prstGeom prst="rect">
            <a:avLst/>
          </a:prstGeom>
          <a:noFill/>
          <a:ln>
            <a:noFill/>
          </a:ln>
        </p:spPr>
      </p:pic>
      <p:pic>
        <p:nvPicPr>
          <p:cNvPr id="330" name="Google Shape;330;p32"/>
          <p:cNvPicPr preferRelativeResize="0"/>
          <p:nvPr/>
        </p:nvPicPr>
        <p:blipFill>
          <a:blip r:embed="rId5">
            <a:alphaModFix/>
          </a:blip>
          <a:stretch>
            <a:fillRect/>
          </a:stretch>
        </p:blipFill>
        <p:spPr>
          <a:xfrm>
            <a:off x="6080375" y="0"/>
            <a:ext cx="3063624" cy="3372775"/>
          </a:xfrm>
          <a:prstGeom prst="rect">
            <a:avLst/>
          </a:prstGeom>
          <a:noFill/>
          <a:ln>
            <a:noFill/>
          </a:ln>
        </p:spPr>
      </p:pic>
      <p:pic>
        <p:nvPicPr>
          <p:cNvPr id="331" name="Google Shape;331;p32"/>
          <p:cNvPicPr preferRelativeResize="0"/>
          <p:nvPr/>
        </p:nvPicPr>
        <p:blipFill>
          <a:blip r:embed="rId6">
            <a:alphaModFix/>
          </a:blip>
          <a:stretch>
            <a:fillRect/>
          </a:stretch>
        </p:blipFill>
        <p:spPr>
          <a:xfrm>
            <a:off x="5040100" y="2870266"/>
            <a:ext cx="4103901" cy="2273233"/>
          </a:xfrm>
          <a:prstGeom prst="rect">
            <a:avLst/>
          </a:prstGeom>
          <a:noFill/>
          <a:ln>
            <a:noFill/>
          </a:ln>
        </p:spPr>
      </p:pic>
      <p:pic>
        <p:nvPicPr>
          <p:cNvPr id="332" name="Google Shape;332;p32"/>
          <p:cNvPicPr preferRelativeResize="0"/>
          <p:nvPr/>
        </p:nvPicPr>
        <p:blipFill>
          <a:blip r:embed="rId7">
            <a:alphaModFix/>
          </a:blip>
          <a:stretch>
            <a:fillRect/>
          </a:stretch>
        </p:blipFill>
        <p:spPr>
          <a:xfrm>
            <a:off x="0" y="2876794"/>
            <a:ext cx="5040102" cy="2264109"/>
          </a:xfrm>
          <a:prstGeom prst="rect">
            <a:avLst/>
          </a:prstGeom>
          <a:noFill/>
          <a:ln>
            <a:noFill/>
          </a:ln>
        </p:spPr>
      </p:pic>
      <p:sp>
        <p:nvSpPr>
          <p:cNvPr id="333" name="Google Shape;333;p32"/>
          <p:cNvSpPr txBox="1"/>
          <p:nvPr/>
        </p:nvSpPr>
        <p:spPr>
          <a:xfrm>
            <a:off x="591691" y="1171725"/>
            <a:ext cx="5292000" cy="8082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Font typeface="Arial"/>
              <a:buNone/>
            </a:pPr>
            <a:r>
              <a:rPr b="1" lang="en-GB" sz="2400">
                <a:solidFill>
                  <a:srgbClr val="00FFFF"/>
                </a:solidFill>
                <a:latin typeface="Figtree"/>
                <a:ea typeface="Figtree"/>
                <a:cs typeface="Figtree"/>
                <a:sym typeface="Figtree"/>
              </a:rPr>
              <a:t>Insights &amp; Recommendations</a:t>
            </a:r>
            <a:endParaRPr b="1" sz="2400">
              <a:solidFill>
                <a:srgbClr val="00FFFF"/>
              </a:solidFill>
              <a:latin typeface="Figtree"/>
              <a:ea typeface="Figtree"/>
              <a:cs typeface="Figtree"/>
              <a:sym typeface="Figtree"/>
            </a:endParaRPr>
          </a:p>
          <a:p>
            <a:pPr indent="0" lvl="0" marL="0" marR="0" rtl="0" algn="l">
              <a:spcBef>
                <a:spcPts val="0"/>
              </a:spcBef>
              <a:spcAft>
                <a:spcPts val="0"/>
              </a:spcAft>
              <a:buNone/>
            </a:pPr>
            <a:r>
              <a:t/>
            </a:r>
            <a:endParaRPr b="1" sz="2400">
              <a:solidFill>
                <a:srgbClr val="00FFFF"/>
              </a:solidFill>
              <a:latin typeface="Figtree"/>
              <a:ea typeface="Figtree"/>
              <a:cs typeface="Figtree"/>
              <a:sym typeface="Figtree"/>
            </a:endParaRPr>
          </a:p>
        </p:txBody>
      </p:sp>
      <p:grpSp>
        <p:nvGrpSpPr>
          <p:cNvPr id="334" name="Google Shape;334;p32"/>
          <p:cNvGrpSpPr/>
          <p:nvPr/>
        </p:nvGrpSpPr>
        <p:grpSpPr>
          <a:xfrm>
            <a:off x="5040100" y="140407"/>
            <a:ext cx="4103900" cy="771492"/>
            <a:chOff x="5015350" y="150657"/>
            <a:chExt cx="4103900" cy="771492"/>
          </a:xfrm>
        </p:grpSpPr>
        <p:sp>
          <p:nvSpPr>
            <p:cNvPr id="335" name="Google Shape;335;p32"/>
            <p:cNvSpPr/>
            <p:nvPr/>
          </p:nvSpPr>
          <p:spPr>
            <a:xfrm flipH="1" rot="17325">
              <a:off x="5597464" y="743761"/>
              <a:ext cx="1666821" cy="51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6" name="Google Shape;336;p32"/>
            <p:cNvSpPr/>
            <p:nvPr/>
          </p:nvSpPr>
          <p:spPr>
            <a:xfrm flipH="1" rot="17481">
              <a:off x="7762191" y="301103"/>
              <a:ext cx="1356918"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7" name="Google Shape;337;p32"/>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8" name="Google Shape;338;p32"/>
            <p:cNvSpPr/>
            <p:nvPr/>
          </p:nvSpPr>
          <p:spPr>
            <a:xfrm rot="-10779570">
              <a:off x="7716253" y="882699"/>
              <a:ext cx="757213" cy="372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9" name="Google Shape;339;p32"/>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0" name="Google Shape;340;p32"/>
            <p:cNvSpPr/>
            <p:nvPr/>
          </p:nvSpPr>
          <p:spPr>
            <a:xfrm flipH="1" rot="8224">
              <a:off x="6319350" y="563374"/>
              <a:ext cx="125400" cy="312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1" name="Google Shape;341;p32"/>
            <p:cNvSpPr/>
            <p:nvPr/>
          </p:nvSpPr>
          <p:spPr>
            <a:xfrm flipH="1" rot="19863">
              <a:off x="8248447" y="563684"/>
              <a:ext cx="726912"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2" name="Google Shape;342;p32"/>
            <p:cNvSpPr/>
            <p:nvPr/>
          </p:nvSpPr>
          <p:spPr>
            <a:xfrm rot="-10779064">
              <a:off x="7540679" y="592975"/>
              <a:ext cx="246305" cy="519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343" name="Google Shape;343;p32"/>
          <p:cNvGrpSpPr/>
          <p:nvPr/>
        </p:nvGrpSpPr>
        <p:grpSpPr>
          <a:xfrm rot="10800000">
            <a:off x="1" y="4293075"/>
            <a:ext cx="4187874" cy="655799"/>
            <a:chOff x="5015350" y="150657"/>
            <a:chExt cx="4187874" cy="655799"/>
          </a:xfrm>
        </p:grpSpPr>
        <p:sp>
          <p:nvSpPr>
            <p:cNvPr id="344" name="Google Shape;344;p32"/>
            <p:cNvSpPr/>
            <p:nvPr/>
          </p:nvSpPr>
          <p:spPr>
            <a:xfrm flipH="1" rot="17325">
              <a:off x="5598414" y="581037"/>
              <a:ext cx="1666821" cy="513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5" name="Google Shape;345;p32"/>
            <p:cNvSpPr/>
            <p:nvPr/>
          </p:nvSpPr>
          <p:spPr>
            <a:xfrm flipH="1" rot="17131">
              <a:off x="7264564" y="299797"/>
              <a:ext cx="1806022" cy="531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6" name="Google Shape;346;p32"/>
            <p:cNvSpPr/>
            <p:nvPr/>
          </p:nvSpPr>
          <p:spPr>
            <a:xfrm flipH="1" rot="17039">
              <a:off x="6904193" y="153657"/>
              <a:ext cx="1210515" cy="399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7" name="Google Shape;347;p32"/>
            <p:cNvSpPr/>
            <p:nvPr/>
          </p:nvSpPr>
          <p:spPr>
            <a:xfrm rot="-10777963">
              <a:off x="7716174" y="753356"/>
              <a:ext cx="93602" cy="52800"/>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8" name="Google Shape;348;p32"/>
            <p:cNvSpPr/>
            <p:nvPr/>
          </p:nvSpPr>
          <p:spPr>
            <a:xfrm flipH="1" rot="17085">
              <a:off x="5015495" y="447279"/>
              <a:ext cx="845110" cy="40501"/>
            </a:xfrm>
            <a:prstGeom prst="rect">
              <a:avLst/>
            </a:prstGeom>
            <a:solidFill>
              <a:srgbClr val="02F5E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9" name="Google Shape;349;p32"/>
            <p:cNvSpPr/>
            <p:nvPr/>
          </p:nvSpPr>
          <p:spPr>
            <a:xfrm rot="-10790658">
              <a:off x="6139675" y="197381"/>
              <a:ext cx="110400" cy="66300"/>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50" name="Google Shape;350;p32"/>
            <p:cNvSpPr/>
            <p:nvPr/>
          </p:nvSpPr>
          <p:spPr>
            <a:xfrm flipH="1" rot="19447">
              <a:off x="8248467" y="564397"/>
              <a:ext cx="954615" cy="30601"/>
            </a:xfrm>
            <a:prstGeom prst="rect">
              <a:avLst/>
            </a:prstGeom>
            <a:solidFill>
              <a:srgbClr val="FD014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